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47" r:id="rId3"/>
    <p:sldId id="324" r:id="rId4"/>
    <p:sldId id="358" r:id="rId5"/>
    <p:sldId id="350" r:id="rId6"/>
    <p:sldId id="351" r:id="rId7"/>
    <p:sldId id="349" r:id="rId8"/>
    <p:sldId id="354" r:id="rId9"/>
    <p:sldId id="263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57" r:id="rId18"/>
    <p:sldId id="366" r:id="rId19"/>
    <p:sldId id="367" r:id="rId20"/>
    <p:sldId id="353" r:id="rId21"/>
    <p:sldId id="371" r:id="rId22"/>
    <p:sldId id="370" r:id="rId23"/>
    <p:sldId id="373" r:id="rId24"/>
    <p:sldId id="374" r:id="rId25"/>
    <p:sldId id="375" r:id="rId26"/>
    <p:sldId id="376" r:id="rId27"/>
    <p:sldId id="372" r:id="rId28"/>
    <p:sldId id="321" r:id="rId2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224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AADD0-6994-442E-9346-6C973CA33873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AE535-3152-4B07-98D3-321DD69CA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3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102E8-EEBF-4F22-BDB6-6E988CF6BD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10362" y="6401561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10972800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9EA1A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e - BLANK+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H="1">
            <a:off x="609600" y="6400800"/>
            <a:ext cx="10972800" cy="0"/>
          </a:xfrm>
          <a:prstGeom prst="line">
            <a:avLst/>
          </a:prstGeom>
          <a:ln w="25400" cap="flat">
            <a:solidFill>
              <a:srgbClr val="9EA2A2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400800"/>
            <a:ext cx="5638800" cy="28832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FontTx/>
              <a:buNone/>
              <a:defRPr sz="1700">
                <a:solidFill>
                  <a:schemeClr val="tx2">
                    <a:lumMod val="50000"/>
                    <a:lumOff val="50000"/>
                  </a:schemeClr>
                </a:solidFill>
                <a:latin typeface="Metric Semibold" pitchFamily="2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EDIT FOR PRIMARY DESCRIPTION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6400800"/>
            <a:ext cx="5334000" cy="28889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700" baseline="0">
                <a:solidFill>
                  <a:schemeClr val="tx2">
                    <a:lumMod val="50000"/>
                    <a:lumOff val="50000"/>
                  </a:schemeClr>
                </a:solidFill>
                <a:latin typeface="Metric Light" pitchFamily="2" charset="0"/>
              </a:defRPr>
            </a:lvl1pPr>
          </a:lstStyle>
          <a:p>
            <a:pPr lvl="0"/>
            <a:r>
              <a:rPr lang="en-US" dirty="0"/>
              <a:t>EDIT FOR SECONDARY DESCRIPTION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676400"/>
            <a:ext cx="10968892" cy="444431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 typeface="+mj-lt"/>
              <a:buNone/>
              <a:defRPr sz="1600" baseline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Placeholder for large text</a:t>
            </a:r>
          </a:p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5842" y="381000"/>
            <a:ext cx="109728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2">
                    <a:lumMod val="50000"/>
                    <a:lumOff val="50000"/>
                  </a:schemeClr>
                </a:solidFill>
                <a:latin typeface="Metric Semibold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5143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285496"/>
            <a:ext cx="10358120" cy="1315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0778" y="2178558"/>
            <a:ext cx="10410443" cy="435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build.peralta.edu/vendor-registr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48300"/>
            <a:ext cx="6739255" cy="1409700"/>
          </a:xfrm>
          <a:custGeom>
            <a:avLst/>
            <a:gdLst/>
            <a:ahLst/>
            <a:cxnLst/>
            <a:rect l="l" t="t" r="r" b="b"/>
            <a:pathLst>
              <a:path w="6739255" h="1409700">
                <a:moveTo>
                  <a:pt x="6739128" y="0"/>
                </a:moveTo>
                <a:lnTo>
                  <a:pt x="0" y="0"/>
                </a:lnTo>
                <a:lnTo>
                  <a:pt x="0" y="1409699"/>
                </a:lnTo>
                <a:lnTo>
                  <a:pt x="6086348" y="1409699"/>
                </a:lnTo>
                <a:lnTo>
                  <a:pt x="6739128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102096" y="3608832"/>
            <a:ext cx="4523740" cy="3249295"/>
          </a:xfrm>
          <a:custGeom>
            <a:avLst/>
            <a:gdLst/>
            <a:ahLst/>
            <a:cxnLst/>
            <a:rect l="l" t="t" r="r" b="b"/>
            <a:pathLst>
              <a:path w="4523740" h="3249295">
                <a:moveTo>
                  <a:pt x="4523232" y="0"/>
                </a:moveTo>
                <a:lnTo>
                  <a:pt x="1504823" y="0"/>
                </a:lnTo>
                <a:lnTo>
                  <a:pt x="0" y="3249167"/>
                </a:lnTo>
                <a:lnTo>
                  <a:pt x="4523232" y="3249167"/>
                </a:lnTo>
                <a:lnTo>
                  <a:pt x="4523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84070" y="2895600"/>
            <a:ext cx="7814945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10"/>
              </a:lnSpc>
            </a:pPr>
            <a:r>
              <a:rPr lang="en-US" sz="3900" spc="-10" dirty="0" smtClean="0">
                <a:latin typeface="Calibri Light"/>
                <a:cs typeface="Calibri Light"/>
              </a:rPr>
              <a:t>Berkeley City College</a:t>
            </a:r>
          </a:p>
          <a:p>
            <a:pPr marL="12700">
              <a:lnSpc>
                <a:spcPts val="4210"/>
              </a:lnSpc>
            </a:pPr>
            <a:r>
              <a:rPr lang="en-US" sz="3900" spc="-10" dirty="0" smtClean="0">
                <a:latin typeface="Calibri Light"/>
                <a:cs typeface="Calibri Light"/>
              </a:rPr>
              <a:t>Pre-Qualification </a:t>
            </a:r>
            <a:r>
              <a:rPr lang="en-US" sz="3900" spc="-10" dirty="0" smtClean="0">
                <a:latin typeface="Calibri Light"/>
                <a:cs typeface="Calibri Light"/>
              </a:rPr>
              <a:t>Conference</a:t>
            </a:r>
          </a:p>
          <a:p>
            <a:pPr marL="12700">
              <a:lnSpc>
                <a:spcPts val="4210"/>
              </a:lnSpc>
            </a:pPr>
            <a:r>
              <a:rPr lang="en-US" sz="3900" dirty="0" smtClean="0">
                <a:latin typeface="Calibri Light"/>
                <a:cs typeface="Calibri Light"/>
              </a:rPr>
              <a:t>RFQ </a:t>
            </a:r>
            <a:r>
              <a:rPr lang="en-US" sz="3900" dirty="0" smtClean="0">
                <a:latin typeface="Calibri Light"/>
                <a:cs typeface="Calibri Light"/>
              </a:rPr>
              <a:t># </a:t>
            </a:r>
            <a:r>
              <a:rPr lang="en-US" sz="3900" dirty="0" smtClean="0">
                <a:latin typeface="Calibri Light"/>
                <a:cs typeface="Calibri Light"/>
              </a:rPr>
              <a:t>20-21/06</a:t>
            </a:r>
            <a:endParaRPr sz="39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062" y="4572000"/>
            <a:ext cx="4671695" cy="812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1500"/>
              </a:lnSpc>
            </a:pPr>
            <a:r>
              <a:rPr lang="en-US" sz="2000" i="1" dirty="0" smtClean="0">
                <a:latin typeface="Calibri"/>
                <a:cs typeface="Calibri"/>
              </a:rPr>
              <a:t>Design-Build Services</a:t>
            </a:r>
            <a:r>
              <a:rPr lang="en-US" sz="2000" i="1" dirty="0" smtClean="0">
                <a:latin typeface="Calibri"/>
                <a:cs typeface="Calibri"/>
              </a:rPr>
              <a:t>, 2118 Milvia Street</a:t>
            </a:r>
          </a:p>
          <a:p>
            <a:pPr marL="12700" marR="5080">
              <a:lnSpc>
                <a:spcPct val="131500"/>
              </a:lnSpc>
            </a:pPr>
            <a:r>
              <a:rPr sz="2000" i="1" dirty="0" smtClean="0">
                <a:latin typeface="Calibri"/>
                <a:cs typeface="Calibri"/>
              </a:rPr>
              <a:t>2020 </a:t>
            </a:r>
            <a:r>
              <a:rPr lang="en-US" sz="2000" i="1" spc="-5" dirty="0" smtClean="0">
                <a:latin typeface="Calibri"/>
                <a:cs typeface="Calibri"/>
              </a:rPr>
              <a:t>October</a:t>
            </a:r>
            <a:r>
              <a:rPr sz="2000" i="1" spc="-100" dirty="0" smtClean="0">
                <a:latin typeface="Calibri"/>
                <a:cs typeface="Calibri"/>
              </a:rPr>
              <a:t> </a:t>
            </a:r>
            <a:r>
              <a:rPr lang="en-US" sz="2000" i="1" dirty="0" smtClean="0">
                <a:latin typeface="Calibri"/>
                <a:cs typeface="Calibri"/>
              </a:rPr>
              <a:t>13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5920740" cy="2895600"/>
          </a:xfrm>
          <a:custGeom>
            <a:avLst/>
            <a:gdLst/>
            <a:ahLst/>
            <a:cxnLst/>
            <a:rect l="l" t="t" r="r" b="b"/>
            <a:pathLst>
              <a:path w="5920740" h="2895600">
                <a:moveTo>
                  <a:pt x="5920740" y="0"/>
                </a:moveTo>
                <a:lnTo>
                  <a:pt x="0" y="0"/>
                </a:lnTo>
                <a:lnTo>
                  <a:pt x="0" y="2895600"/>
                </a:lnTo>
                <a:lnTo>
                  <a:pt x="4583811" y="2895600"/>
                </a:lnTo>
                <a:lnTo>
                  <a:pt x="59207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473440" y="367283"/>
            <a:ext cx="3078479" cy="3646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266688" y="5448300"/>
            <a:ext cx="5925820" cy="1409700"/>
          </a:xfrm>
          <a:custGeom>
            <a:avLst/>
            <a:gdLst/>
            <a:ahLst/>
            <a:cxnLst/>
            <a:rect l="l" t="t" r="r" b="b"/>
            <a:pathLst>
              <a:path w="5925820" h="1409700">
                <a:moveTo>
                  <a:pt x="5925312" y="0"/>
                </a:moveTo>
                <a:lnTo>
                  <a:pt x="652780" y="0"/>
                </a:lnTo>
                <a:lnTo>
                  <a:pt x="0" y="1409699"/>
                </a:lnTo>
                <a:lnTo>
                  <a:pt x="5925312" y="1409699"/>
                </a:lnTo>
                <a:lnTo>
                  <a:pt x="592531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6BE0B56-F1FF-4558-A1AE-B43E5989BA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BCC CAMPUS EXPANSION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A43C98A-E9BD-481D-814F-F48A6CB91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DESIGN CRITERIA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95B0DDF-5B5D-45BE-B124-0D7131FF1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796636" y="0"/>
            <a:ext cx="10598727" cy="5943600"/>
          </a:xfrm>
          <a:prstGeom prst="rect">
            <a:avLst/>
          </a:prstGeom>
        </p:spPr>
      </p:pic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1DB5BD3-81B9-44C7-A506-B90FA148C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842" y="381000"/>
            <a:ext cx="10972800" cy="990600"/>
          </a:xfrm>
        </p:spPr>
        <p:txBody>
          <a:bodyPr/>
          <a:lstStyle/>
          <a:p>
            <a:r>
              <a:rPr lang="en-US" dirty="0"/>
              <a:t>FIRST FLOOR</a:t>
            </a:r>
          </a:p>
        </p:txBody>
      </p:sp>
    </p:spTree>
    <p:extLst>
      <p:ext uri="{BB962C8B-B14F-4D97-AF65-F5344CB8AC3E}">
        <p14:creationId xmlns:p14="http://schemas.microsoft.com/office/powerpoint/2010/main" val="22923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55B58D8-6E03-4FBB-8E70-F24401C744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796636" y="0"/>
            <a:ext cx="10598727" cy="5943600"/>
          </a:xfrm>
          <a:prstGeom prst="rect">
            <a:avLst/>
          </a:prstGeom>
        </p:spPr>
      </p:pic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6BE0B56-F1FF-4558-A1AE-B43E5989BA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BCC CAMPUS EXPANSION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A43C98A-E9BD-481D-814F-F48A6CB91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DESIGN CRITERIA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1DB5BD3-81B9-44C7-A506-B90FA148C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842" y="381000"/>
            <a:ext cx="10972800" cy="990600"/>
          </a:xfrm>
        </p:spPr>
        <p:txBody>
          <a:bodyPr/>
          <a:lstStyle/>
          <a:p>
            <a:r>
              <a:rPr lang="en-US" dirty="0"/>
              <a:t>SECOND FLOOR</a:t>
            </a:r>
          </a:p>
        </p:txBody>
      </p:sp>
    </p:spTree>
    <p:extLst>
      <p:ext uri="{BB962C8B-B14F-4D97-AF65-F5344CB8AC3E}">
        <p14:creationId xmlns:p14="http://schemas.microsoft.com/office/powerpoint/2010/main" val="75199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6BE0B56-F1FF-4558-A1AE-B43E5989BA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BCC CAMPUS EXPANSION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A43C98A-E9BD-481D-814F-F48A6CB91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DESIGN CRITERIA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36F2661-34BF-46A2-8EB6-05B256CD8A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796636" y="0"/>
            <a:ext cx="10598727" cy="5943600"/>
          </a:xfrm>
          <a:prstGeom prst="rect">
            <a:avLst/>
          </a:prstGeom>
        </p:spPr>
      </p:pic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1DB5BD3-81B9-44C7-A506-B90FA148C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842" y="381000"/>
            <a:ext cx="10972800" cy="990600"/>
          </a:xfrm>
        </p:spPr>
        <p:txBody>
          <a:bodyPr/>
          <a:lstStyle/>
          <a:p>
            <a:r>
              <a:rPr lang="en-US" dirty="0"/>
              <a:t>THIRD FLOOR</a:t>
            </a:r>
          </a:p>
        </p:txBody>
      </p:sp>
    </p:spTree>
    <p:extLst>
      <p:ext uri="{BB962C8B-B14F-4D97-AF65-F5344CB8AC3E}">
        <p14:creationId xmlns:p14="http://schemas.microsoft.com/office/powerpoint/2010/main" val="24215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6BE0B56-F1FF-4558-A1AE-B43E5989BA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BCC CAMPUS EXPANSION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A43C98A-E9BD-481D-814F-F48A6CB91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DESIGN CRITERIA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DA8579F-BF66-48D8-AFAF-8B67C904BF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796636" y="0"/>
            <a:ext cx="10598727" cy="5943600"/>
          </a:xfrm>
          <a:prstGeom prst="rect">
            <a:avLst/>
          </a:prstGeom>
        </p:spPr>
      </p:pic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1DB5BD3-81B9-44C7-A506-B90FA148C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842" y="381000"/>
            <a:ext cx="10972800" cy="990600"/>
          </a:xfrm>
        </p:spPr>
        <p:txBody>
          <a:bodyPr/>
          <a:lstStyle/>
          <a:p>
            <a:r>
              <a:rPr lang="en-US" dirty="0"/>
              <a:t>FOURTH FLOOR</a:t>
            </a:r>
          </a:p>
        </p:txBody>
      </p:sp>
    </p:spTree>
    <p:extLst>
      <p:ext uri="{BB962C8B-B14F-4D97-AF65-F5344CB8AC3E}">
        <p14:creationId xmlns:p14="http://schemas.microsoft.com/office/powerpoint/2010/main" val="199098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60D233B-A8D0-4C6B-A8C4-5D3EC35A4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796636" y="0"/>
            <a:ext cx="10598727" cy="5943600"/>
          </a:xfrm>
          <a:prstGeom prst="rect">
            <a:avLst/>
          </a:prstGeom>
        </p:spPr>
      </p:pic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6BE0B56-F1FF-4558-A1AE-B43E5989BA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BCC CAMPUS EXPANSION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A43C98A-E9BD-481D-814F-F48A6CB91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DESIGN CRITERIA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1DB5BD3-81B9-44C7-A506-B90FA148C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842" y="381000"/>
            <a:ext cx="10972800" cy="990600"/>
          </a:xfrm>
        </p:spPr>
        <p:txBody>
          <a:bodyPr/>
          <a:lstStyle/>
          <a:p>
            <a:r>
              <a:rPr lang="en-US" dirty="0"/>
              <a:t>FIFTH FLOOR</a:t>
            </a:r>
          </a:p>
        </p:txBody>
      </p:sp>
    </p:spTree>
    <p:extLst>
      <p:ext uri="{BB962C8B-B14F-4D97-AF65-F5344CB8AC3E}">
        <p14:creationId xmlns:p14="http://schemas.microsoft.com/office/powerpoint/2010/main" val="314480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6BE0B56-F1FF-4558-A1AE-B43E5989BA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BCC CAMPUS EXPANSION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A43C98A-E9BD-481D-814F-F48A6CB91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DESIGN CRITERIA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8EF4051-7FEE-4B5E-98CE-34FD43597D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796636" y="0"/>
            <a:ext cx="10598727" cy="5943600"/>
          </a:xfrm>
          <a:prstGeom prst="rect">
            <a:avLst/>
          </a:prstGeom>
        </p:spPr>
      </p:pic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1DB5BD3-81B9-44C7-A506-B90FA148C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842" y="381000"/>
            <a:ext cx="10972800" cy="990600"/>
          </a:xfrm>
        </p:spPr>
        <p:txBody>
          <a:bodyPr/>
          <a:lstStyle/>
          <a:p>
            <a:r>
              <a:rPr lang="en-US" dirty="0"/>
              <a:t>SIXTH FLOOR</a:t>
            </a:r>
          </a:p>
        </p:txBody>
      </p:sp>
    </p:spTree>
    <p:extLst>
      <p:ext uri="{BB962C8B-B14F-4D97-AF65-F5344CB8AC3E}">
        <p14:creationId xmlns:p14="http://schemas.microsoft.com/office/powerpoint/2010/main" val="429094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08C03CA8-7003-47CF-BD45-2B3D0C7ADD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796636" y="0"/>
            <a:ext cx="10598727" cy="5943600"/>
          </a:xfrm>
          <a:prstGeom prst="rect">
            <a:avLst/>
          </a:prstGeom>
        </p:spPr>
      </p:pic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6BE0B56-F1FF-4558-A1AE-B43E5989BA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BCC CAMPUS EXPANSION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A43C98A-E9BD-481D-814F-F48A6CB91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DESIGN CRITERIA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1DB5BD3-81B9-44C7-A506-B90FA148C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842" y="381000"/>
            <a:ext cx="10972800" cy="990600"/>
          </a:xfrm>
        </p:spPr>
        <p:txBody>
          <a:bodyPr/>
          <a:lstStyle/>
          <a:p>
            <a:r>
              <a:rPr lang="en-US" dirty="0"/>
              <a:t>SEVENTH FLOOR</a:t>
            </a:r>
          </a:p>
        </p:txBody>
      </p:sp>
    </p:spTree>
    <p:extLst>
      <p:ext uri="{BB962C8B-B14F-4D97-AF65-F5344CB8AC3E}">
        <p14:creationId xmlns:p14="http://schemas.microsoft.com/office/powerpoint/2010/main" val="9776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18515"/>
            <a:ext cx="11506200" cy="5148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83185" rIns="0" bIns="0" rtlCol="0">
            <a:spAutoFit/>
          </a:bodyPr>
          <a:lstStyle/>
          <a:p>
            <a:pPr marL="7395209">
              <a:lnSpc>
                <a:spcPct val="100000"/>
              </a:lnSpc>
              <a:spcBef>
                <a:spcPts val="655"/>
              </a:spcBef>
            </a:pPr>
            <a:r>
              <a:rPr lang="en-US" sz="2800" spc="-40" dirty="0" smtClean="0">
                <a:solidFill>
                  <a:srgbClr val="FFFFFF"/>
                </a:solidFill>
              </a:rPr>
              <a:t>Timeline and Schedule</a:t>
            </a:r>
            <a:endParaRPr sz="2800" spc="-40" dirty="0">
              <a:solidFill>
                <a:srgbClr val="FFFF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799046"/>
              </p:ext>
            </p:extLst>
          </p:nvPr>
        </p:nvGraphicFramePr>
        <p:xfrm>
          <a:off x="457200" y="1143000"/>
          <a:ext cx="11125200" cy="5135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4063080725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3652918985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October 2, </a:t>
                      </a:r>
                      <a:r>
                        <a:rPr lang="en-US" sz="1600" dirty="0">
                          <a:effectLst/>
                        </a:rPr>
                        <a:t>2020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Release of </a:t>
                      </a:r>
                      <a:r>
                        <a:rPr lang="en-US" sz="1600" dirty="0" smtClean="0">
                          <a:effectLst/>
                        </a:rPr>
                        <a:t>RFQ </a:t>
                      </a:r>
                      <a:r>
                        <a:rPr lang="en-US" sz="1600" dirty="0">
                          <a:effectLst/>
                        </a:rPr>
                        <a:t># </a:t>
                      </a:r>
                      <a:r>
                        <a:rPr lang="en-US" sz="1600" dirty="0" smtClean="0">
                          <a:effectLst/>
                        </a:rPr>
                        <a:t>20-21/06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638453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October 13, </a:t>
                      </a:r>
                      <a:r>
                        <a:rPr lang="en-US" sz="1600" dirty="0">
                          <a:effectLst/>
                        </a:rPr>
                        <a:t>2020, 10:00 A.M.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Mandatory</a:t>
                      </a:r>
                      <a:r>
                        <a:rPr lang="en-US" sz="1600" baseline="0" dirty="0" smtClean="0">
                          <a:effectLst/>
                        </a:rPr>
                        <a:t> Pre-Qualification Video Conference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9337829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October 27, </a:t>
                      </a:r>
                      <a:r>
                        <a:rPr lang="en-US" sz="1600" dirty="0">
                          <a:effectLst/>
                        </a:rPr>
                        <a:t>2020, </a:t>
                      </a:r>
                      <a:r>
                        <a:rPr lang="en-US" sz="1600" dirty="0" smtClean="0">
                          <a:effectLst/>
                        </a:rPr>
                        <a:t>2:00 </a:t>
                      </a:r>
                      <a:r>
                        <a:rPr lang="en-US" sz="1600" dirty="0">
                          <a:effectLst/>
                        </a:rPr>
                        <a:t>P.M.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Last day to receive written questions from respondents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022474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November 3, </a:t>
                      </a:r>
                      <a:r>
                        <a:rPr lang="en-US" sz="1600" dirty="0">
                          <a:effectLst/>
                        </a:rPr>
                        <a:t>2020, 2:00 P.M.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Last day</a:t>
                      </a:r>
                      <a:r>
                        <a:rPr lang="en-US" sz="1600" baseline="0" dirty="0" smtClean="0">
                          <a:effectLst/>
                        </a:rPr>
                        <a:t> for </a:t>
                      </a:r>
                      <a:r>
                        <a:rPr lang="en-US" sz="1600" dirty="0" smtClean="0">
                          <a:effectLst/>
                        </a:rPr>
                        <a:t>District to issue addenda or answer questions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352753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November</a:t>
                      </a:r>
                      <a:r>
                        <a:rPr lang="en-US" sz="1600" baseline="0" dirty="0" smtClean="0">
                          <a:effectLst/>
                        </a:rPr>
                        <a:t> 6</a:t>
                      </a:r>
                      <a:r>
                        <a:rPr lang="en-US" sz="1600" dirty="0" smtClean="0">
                          <a:effectLst/>
                        </a:rPr>
                        <a:t>, </a:t>
                      </a:r>
                      <a:r>
                        <a:rPr lang="en-US" sz="1600" dirty="0">
                          <a:effectLst/>
                        </a:rPr>
                        <a:t>2020, 2:00 P.M.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Deadline for submissions in response to RFQ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3386919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Late-November 2021 to Late-January 2021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(Anticipated) Request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for Proposal (“RFP”)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Phase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65337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Q1 - 2021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(Anticipated) Design-Build BOT Approval &amp;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Contract Award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334862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Q2 2021 – Q1 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(Anticipated) Collaboration and Design Phases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434103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Q1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2022 – Q4 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(Anticipated) Division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the State Architect (DSA) Review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6781209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Q4 2022 – Q4 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(Anticipated)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and Closeout Phases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3176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1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18515"/>
            <a:ext cx="11506200" cy="5148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83185" rIns="0" bIns="0" rtlCol="0">
            <a:spAutoFit/>
          </a:bodyPr>
          <a:lstStyle/>
          <a:p>
            <a:pPr marL="7395209">
              <a:lnSpc>
                <a:spcPct val="100000"/>
              </a:lnSpc>
              <a:spcBef>
                <a:spcPts val="655"/>
              </a:spcBef>
            </a:pPr>
            <a:r>
              <a:rPr lang="en-US" sz="2800" spc="-15" dirty="0" smtClean="0">
                <a:solidFill>
                  <a:srgbClr val="FFFFFF"/>
                </a:solidFill>
              </a:rPr>
              <a:t>Submission Requirements</a:t>
            </a:r>
            <a:endParaRPr sz="2800" spc="-40" dirty="0">
              <a:solidFill>
                <a:srgbClr val="FFFFFF"/>
              </a:solidFill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489155" y="1371600"/>
            <a:ext cx="10668000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Statement of Qualifications (“SOQ”)</a:t>
            </a: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Submit Electronically:  </a:t>
            </a:r>
            <a:r>
              <a:rPr lang="en-US" sz="2800" u="sng" dirty="0" smtClean="0">
                <a:hlinkClick r:id="rId2"/>
              </a:rPr>
              <a:t>https://build.peralta.edu/vendor-registry</a:t>
            </a:r>
            <a:endParaRPr lang="en-US" sz="2800" u="sng" dirty="0" smtClean="0"/>
          </a:p>
          <a:p>
            <a:pPr marL="469900" lvl="1">
              <a:tabLst>
                <a:tab pos="299720" algn="l"/>
              </a:tabLst>
            </a:pPr>
            <a:endParaRPr lang="en-US" sz="2800" u="sng" dirty="0" smtClean="0"/>
          </a:p>
          <a:p>
            <a:pPr marL="299085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The District intents to pre-qualify and shortlist up to three (3) highest scoring respondents using a standard template request for statements of qualifications, as outlined in </a:t>
            </a:r>
            <a:r>
              <a:rPr lang="en-US" sz="2800" b="1" u="sng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Appendix B</a:t>
            </a: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.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endParaRPr lang="en-US" sz="28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1189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18515"/>
            <a:ext cx="11506200" cy="5148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83185" rIns="0" bIns="0" rtlCol="0">
            <a:spAutoFit/>
          </a:bodyPr>
          <a:lstStyle/>
          <a:p>
            <a:pPr marL="7395209">
              <a:lnSpc>
                <a:spcPct val="100000"/>
              </a:lnSpc>
              <a:spcBef>
                <a:spcPts val="655"/>
              </a:spcBef>
            </a:pPr>
            <a:r>
              <a:rPr lang="en-US" sz="2800" spc="-15" dirty="0" smtClean="0">
                <a:solidFill>
                  <a:srgbClr val="FFFFFF"/>
                </a:solidFill>
              </a:rPr>
              <a:t>Submission Requirements</a:t>
            </a:r>
            <a:endParaRPr sz="2800" spc="-40" dirty="0">
              <a:solidFill>
                <a:srgbClr val="FFFFFF"/>
              </a:solidFill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609600" y="990600"/>
            <a:ext cx="10668000" cy="5109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2800" b="1" u="sng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Appendix B – Standard Template For Statement of Qualifications</a:t>
            </a:r>
          </a:p>
          <a:p>
            <a:pPr marL="469900" lvl="1">
              <a:tabLst>
                <a:tab pos="299720" algn="l"/>
              </a:tabLst>
            </a:pPr>
            <a:endParaRPr lang="en-US" sz="2800" b="1" u="sng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Section I – Information about Design-Build Entity Members</a:t>
            </a:r>
          </a:p>
          <a:p>
            <a:pPr marL="1213485" lvl="2" indent="-286385"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Pass/Fail</a:t>
            </a:r>
            <a:endParaRPr lang="en-US" sz="20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Section II – Licensing and Registration</a:t>
            </a:r>
          </a:p>
          <a:p>
            <a:pPr marL="1213485" lvl="2" indent="-286385"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Pass/Fail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Section III – Performance History</a:t>
            </a:r>
          </a:p>
          <a:p>
            <a:pPr marL="1213485" lvl="2" indent="-286385"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16 Points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Section IV – Bonds and Insurance</a:t>
            </a:r>
          </a:p>
          <a:p>
            <a:pPr marL="1213485" lvl="2" indent="-286385"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Pass/Fail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Section V – Safety</a:t>
            </a:r>
          </a:p>
          <a:p>
            <a:pPr marL="1213485" lvl="2" indent="-286385"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10 Points</a:t>
            </a:r>
            <a:endParaRPr lang="en-US" sz="20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endParaRPr lang="en-US" sz="28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373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7112" y="1600200"/>
            <a:ext cx="9553575" cy="473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Project Team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Project Location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Project Overview and Scope of Work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Timeline and Schedule</a:t>
            </a:r>
            <a:endParaRPr lang="en-US" sz="28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Statement of Qualifications (“SOQ”) Submission </a:t>
            </a: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Requirements</a:t>
            </a:r>
            <a:endParaRPr lang="en-US" sz="2800" spc="60" dirty="0" smtClean="0">
              <a:solidFill>
                <a:srgbClr val="7E7E7E"/>
              </a:solidFill>
              <a:latin typeface="Arial Narrow"/>
              <a:cs typeface="Arial Narrow"/>
              <a:sym typeface="Wingdings" panose="05000000000000000000" pitchFamily="2" charset="2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  <a:sym typeface="Wingdings" panose="05000000000000000000" pitchFamily="2" charset="2"/>
              </a:rPr>
              <a:t>Scoring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  <a:sym typeface="Wingdings" panose="05000000000000000000" pitchFamily="2" charset="2"/>
              </a:rPr>
              <a:t>SLBE/SELBE</a:t>
            </a:r>
            <a:endParaRPr lang="en-US" sz="2800" spc="60" dirty="0" smtClean="0">
              <a:solidFill>
                <a:srgbClr val="7E7E7E"/>
              </a:solidFill>
              <a:latin typeface="Arial Narrow"/>
              <a:cs typeface="Arial Narrow"/>
              <a:sym typeface="Wingdings" panose="05000000000000000000" pitchFamily="2" charset="2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  <a:sym typeface="Wingdings" panose="05000000000000000000" pitchFamily="2" charset="2"/>
              </a:rPr>
              <a:t>Request for Proposal (“RFP”) Phase</a:t>
            </a:r>
            <a:endParaRPr lang="en-US" sz="2800" spc="60" dirty="0" smtClean="0">
              <a:solidFill>
                <a:srgbClr val="7E7E7E"/>
              </a:solidFill>
              <a:latin typeface="Arial Narrow"/>
              <a:cs typeface="Arial Narrow"/>
              <a:sym typeface="Wingdings" panose="05000000000000000000" pitchFamily="2" charset="2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  <a:sym typeface="Wingdings" panose="05000000000000000000" pitchFamily="2" charset="2"/>
              </a:rPr>
              <a:t>Q&amp;A</a:t>
            </a:r>
            <a:endParaRPr lang="en-US" sz="28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endParaRPr lang="en-US" sz="28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endParaRPr sz="28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18515"/>
            <a:ext cx="11506200" cy="7611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83185" rIns="0" bIns="0" rtlCol="0">
            <a:spAutoFit/>
          </a:bodyPr>
          <a:lstStyle/>
          <a:p>
            <a:pPr marL="7395209">
              <a:lnSpc>
                <a:spcPct val="100000"/>
              </a:lnSpc>
              <a:spcBef>
                <a:spcPts val="655"/>
              </a:spcBef>
            </a:pPr>
            <a:r>
              <a:rPr lang="en-US" spc="-40" dirty="0" smtClean="0">
                <a:solidFill>
                  <a:srgbClr val="FFFFFF"/>
                </a:solidFill>
              </a:rPr>
              <a:t>Agenda</a:t>
            </a:r>
            <a:endParaRPr spc="-4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18515"/>
            <a:ext cx="11506200" cy="5148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83185" rIns="0" bIns="0" rtlCol="0">
            <a:spAutoFit/>
          </a:bodyPr>
          <a:lstStyle/>
          <a:p>
            <a:pPr marL="7395209">
              <a:lnSpc>
                <a:spcPct val="100000"/>
              </a:lnSpc>
              <a:spcBef>
                <a:spcPts val="655"/>
              </a:spcBef>
            </a:pPr>
            <a:r>
              <a:rPr lang="en-US" sz="2800" spc="-15" dirty="0" smtClean="0">
                <a:solidFill>
                  <a:srgbClr val="FFFFFF"/>
                </a:solidFill>
              </a:rPr>
              <a:t>Submission Requirements</a:t>
            </a:r>
            <a:endParaRPr sz="2800" spc="-40" dirty="0">
              <a:solidFill>
                <a:srgbClr val="FFFFFF"/>
              </a:solidFill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609600" y="990600"/>
            <a:ext cx="10668000" cy="5109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2800" b="1" u="sng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Appendix B – Standard Template For Statement of Qualifications</a:t>
            </a:r>
          </a:p>
          <a:p>
            <a:pPr marL="469900" lvl="1">
              <a:tabLst>
                <a:tab pos="299720" algn="l"/>
              </a:tabLst>
            </a:pPr>
            <a:endParaRPr lang="en-US" sz="28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Section VI – Project Experience and References</a:t>
            </a:r>
          </a:p>
          <a:p>
            <a:pPr marL="1213485" lvl="2" indent="-286385"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32 Points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Section VII – Relevant Experience of Key Personnel</a:t>
            </a:r>
          </a:p>
          <a:p>
            <a:pPr marL="1213485" lvl="2" indent="-286385"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32 Points</a:t>
            </a:r>
            <a:endParaRPr lang="en-US" sz="20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Section VIII – SLBE/SELBE Compliance</a:t>
            </a:r>
          </a:p>
          <a:p>
            <a:pPr marL="1213485" lvl="2" indent="-286385"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10 Points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Section IX – Skilled and Trained Workforce Compliance</a:t>
            </a:r>
          </a:p>
          <a:p>
            <a:pPr marL="1213485" lvl="2" indent="-286385"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Pass/Fail</a:t>
            </a:r>
            <a:endParaRPr lang="en-US" sz="20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Section X – Exhibits</a:t>
            </a:r>
          </a:p>
          <a:p>
            <a:pPr marL="1213485" lvl="2" indent="-286385"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Pass/Fail</a:t>
            </a:r>
            <a:endParaRPr lang="en-US" sz="20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endParaRPr lang="en-US" sz="28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799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18515"/>
            <a:ext cx="11506200" cy="5148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83185" rIns="0" bIns="0" rtlCol="0">
            <a:spAutoFit/>
          </a:bodyPr>
          <a:lstStyle/>
          <a:p>
            <a:pPr marL="7395209">
              <a:lnSpc>
                <a:spcPct val="100000"/>
              </a:lnSpc>
              <a:spcBef>
                <a:spcPts val="655"/>
              </a:spcBef>
            </a:pPr>
            <a:r>
              <a:rPr lang="en-US" sz="2800" spc="-15" dirty="0" smtClean="0">
                <a:solidFill>
                  <a:srgbClr val="FFFFFF"/>
                </a:solidFill>
              </a:rPr>
              <a:t>Submission Requirements</a:t>
            </a:r>
            <a:endParaRPr sz="2800" spc="-40" dirty="0">
              <a:solidFill>
                <a:srgbClr val="FFFFFF"/>
              </a:solidFill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609600" y="990600"/>
            <a:ext cx="10668000" cy="5601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2800" b="1" u="sng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SOQ Highlights</a:t>
            </a:r>
          </a:p>
          <a:p>
            <a:pPr marL="469900" lvl="1">
              <a:tabLst>
                <a:tab pos="299720" algn="l"/>
              </a:tabLst>
            </a:pPr>
            <a:endParaRPr lang="en-US" sz="28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Section VI – Project Experience and References</a:t>
            </a:r>
          </a:p>
          <a:p>
            <a:pPr marL="1213485" lvl="2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32 Points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endParaRPr lang="en-US" sz="28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b="1" u="sng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Both</a:t>
            </a: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 the </a:t>
            </a:r>
            <a:r>
              <a:rPr lang="en-US" sz="2800" b="1" u="sng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General Contractor </a:t>
            </a: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and the </a:t>
            </a:r>
            <a:r>
              <a:rPr lang="en-US" sz="2800" b="1" u="sng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Architect of Record </a:t>
            </a: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shall complete both project reference forms and tables: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endParaRPr lang="en-US" sz="2800" spc="60" dirty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1213485" lvl="2" indent="-286385"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Three (3) comparable projects from each firm for each project type listed below </a:t>
            </a:r>
          </a:p>
          <a:p>
            <a:pPr marL="469900" lvl="1">
              <a:tabLst>
                <a:tab pos="299720" algn="l"/>
              </a:tabLst>
            </a:pPr>
            <a:endParaRPr lang="en-US" sz="20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1213485" lvl="2" indent="-286385"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Exhibit A-1 – Design-Build Project References (3 projects)</a:t>
            </a:r>
          </a:p>
          <a:p>
            <a:pPr marL="1670685" lvl="3" indent="-286385"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Excel Table A-1.1</a:t>
            </a:r>
          </a:p>
          <a:p>
            <a:pPr marL="1384300" lvl="3">
              <a:tabLst>
                <a:tab pos="299720" algn="l"/>
              </a:tabLst>
            </a:pPr>
            <a:endParaRPr lang="en-US" sz="20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1213485" lvl="2" indent="-286385"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Exhibit A-2 – California Community College References (3 projects)</a:t>
            </a:r>
          </a:p>
          <a:p>
            <a:pPr marL="1670685" lvl="3" indent="-286385"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Excel Table </a:t>
            </a: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A-2.1</a:t>
            </a:r>
            <a:endParaRPr lang="en-US" sz="20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164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18515"/>
            <a:ext cx="11506200" cy="5148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83185" rIns="0" bIns="0" rtlCol="0">
            <a:spAutoFit/>
          </a:bodyPr>
          <a:lstStyle/>
          <a:p>
            <a:pPr marL="7395209">
              <a:lnSpc>
                <a:spcPct val="100000"/>
              </a:lnSpc>
              <a:spcBef>
                <a:spcPts val="655"/>
              </a:spcBef>
            </a:pPr>
            <a:r>
              <a:rPr lang="en-US" sz="2800" spc="-15" dirty="0" smtClean="0">
                <a:solidFill>
                  <a:srgbClr val="FFFFFF"/>
                </a:solidFill>
              </a:rPr>
              <a:t>Submission Requirements</a:t>
            </a:r>
            <a:endParaRPr sz="2800" spc="-40" dirty="0">
              <a:solidFill>
                <a:srgbClr val="FFFFFF"/>
              </a:solidFill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609600" y="990600"/>
            <a:ext cx="10668000" cy="473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2800" b="1" u="sng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SOQ Highlights</a:t>
            </a:r>
          </a:p>
          <a:p>
            <a:pPr marL="469900" lvl="1">
              <a:tabLst>
                <a:tab pos="299720" algn="l"/>
              </a:tabLst>
            </a:pPr>
            <a:endParaRPr lang="en-US" sz="28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Section VII – Relevant Experience of Key Personnel</a:t>
            </a:r>
          </a:p>
          <a:p>
            <a:pPr marL="1213485" lvl="2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32 Points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endParaRPr lang="en-US" sz="28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b="1" u="sng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Complete Exhibit B</a:t>
            </a: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 – Excel Table</a:t>
            </a:r>
            <a:endParaRPr lang="en-US" sz="2800" spc="60" dirty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endParaRPr lang="en-US" sz="28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b="1" u="sng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Attach resumes</a:t>
            </a: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, not to exceed 1 page each for each of the Key Personnel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endParaRPr lang="en-US" sz="2800" spc="60" dirty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Provide an </a:t>
            </a:r>
            <a:r>
              <a:rPr lang="en-US" sz="2800" b="1" u="sng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Organizational Chart</a:t>
            </a:r>
          </a:p>
        </p:txBody>
      </p:sp>
    </p:spTree>
    <p:extLst>
      <p:ext uri="{BB962C8B-B14F-4D97-AF65-F5344CB8AC3E}">
        <p14:creationId xmlns:p14="http://schemas.microsoft.com/office/powerpoint/2010/main" val="10461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18515"/>
            <a:ext cx="11506200" cy="5148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83185" rIns="0" bIns="0" rtlCol="0">
            <a:spAutoFit/>
          </a:bodyPr>
          <a:lstStyle/>
          <a:p>
            <a:pPr marL="7395209">
              <a:lnSpc>
                <a:spcPct val="100000"/>
              </a:lnSpc>
              <a:spcBef>
                <a:spcPts val="655"/>
              </a:spcBef>
            </a:pPr>
            <a:r>
              <a:rPr lang="en-US" sz="2800" spc="-15" dirty="0" smtClean="0">
                <a:solidFill>
                  <a:srgbClr val="FFFFFF"/>
                </a:solidFill>
              </a:rPr>
              <a:t>Submission Requirements</a:t>
            </a:r>
            <a:endParaRPr sz="2800" spc="-40" dirty="0">
              <a:solidFill>
                <a:srgbClr val="FFFFFF"/>
              </a:solidFill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609600" y="990600"/>
            <a:ext cx="11353800" cy="5170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2800" b="1" u="sng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SLBE/SELBE</a:t>
            </a:r>
          </a:p>
          <a:p>
            <a:pPr marL="469900" lvl="1">
              <a:tabLst>
                <a:tab pos="299720" algn="l"/>
              </a:tabLst>
            </a:pPr>
            <a:endParaRPr lang="en-US" sz="28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Section VIII – SLBE/SELBE Compliance</a:t>
            </a:r>
          </a:p>
          <a:p>
            <a:pPr marL="1213485" lvl="2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10 Points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endParaRPr lang="en-US" sz="28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b="1" u="sng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Complete Exhibit G</a:t>
            </a: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 – SLBE/SELBE Program and Self Certification Affidavit</a:t>
            </a:r>
            <a:r>
              <a:rPr lang="en-US" sz="2800" spc="6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for any firms who meet the District’s definition of an SLBE or SELBE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endParaRPr lang="en-US" sz="2800" spc="60" dirty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DBE to </a:t>
            </a:r>
            <a:r>
              <a:rPr lang="en-US" sz="2800" b="1" u="sng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provide a 1 page written narrative </a:t>
            </a: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describing how the DBE will engage, encourage, and provide equal access to businesses (such as professional services, subcontractors, suppliers, vendors) to complete for opportunities on this project.</a:t>
            </a:r>
            <a:endParaRPr lang="en-US" sz="2800" spc="60" dirty="0">
              <a:solidFill>
                <a:srgbClr val="7E7E7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945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18515"/>
            <a:ext cx="11506200" cy="5148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83185" rIns="0" bIns="0" rtlCol="0">
            <a:spAutoFit/>
          </a:bodyPr>
          <a:lstStyle/>
          <a:p>
            <a:pPr marL="7395209">
              <a:lnSpc>
                <a:spcPct val="100000"/>
              </a:lnSpc>
              <a:spcBef>
                <a:spcPts val="655"/>
              </a:spcBef>
            </a:pPr>
            <a:r>
              <a:rPr lang="en-US" sz="2800" spc="-15" dirty="0" smtClean="0">
                <a:solidFill>
                  <a:srgbClr val="FFFFFF"/>
                </a:solidFill>
              </a:rPr>
              <a:t>Submission Requirements</a:t>
            </a:r>
            <a:endParaRPr sz="2800" spc="-40" dirty="0">
              <a:solidFill>
                <a:srgbClr val="FFFFFF"/>
              </a:solidFill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609600" y="990600"/>
            <a:ext cx="113538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2800" b="1" u="sng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Exhibit G - SLBE/SELBE (Snapshot)</a:t>
            </a:r>
          </a:p>
          <a:p>
            <a:pPr marL="927100" lvl="1" indent="-457200"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Be sure to read the entire Exhibit 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729264"/>
            <a:ext cx="7772400" cy="528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18515"/>
            <a:ext cx="11506200" cy="5148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83185" rIns="0" bIns="0" rtlCol="0">
            <a:spAutoFit/>
          </a:bodyPr>
          <a:lstStyle/>
          <a:p>
            <a:pPr marL="7395209">
              <a:lnSpc>
                <a:spcPct val="100000"/>
              </a:lnSpc>
              <a:spcBef>
                <a:spcPts val="655"/>
              </a:spcBef>
            </a:pPr>
            <a:r>
              <a:rPr lang="en-US" sz="2800" spc="-15" dirty="0" smtClean="0">
                <a:solidFill>
                  <a:srgbClr val="FFFFFF"/>
                </a:solidFill>
              </a:rPr>
              <a:t>Submission Requirements</a:t>
            </a:r>
            <a:endParaRPr sz="2800" spc="-40" dirty="0">
              <a:solidFill>
                <a:srgbClr val="FFFFFF"/>
              </a:solidFill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609600" y="990600"/>
            <a:ext cx="11353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2800" b="1" u="sng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Exhibit G - SLBE/SELBE (Snapshot)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78687"/>
            <a:ext cx="82391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18515"/>
            <a:ext cx="11506200" cy="5148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83185" rIns="0" bIns="0" rtlCol="0">
            <a:spAutoFit/>
          </a:bodyPr>
          <a:lstStyle/>
          <a:p>
            <a:pPr marL="7395209">
              <a:lnSpc>
                <a:spcPct val="100000"/>
              </a:lnSpc>
              <a:spcBef>
                <a:spcPts val="655"/>
              </a:spcBef>
            </a:pPr>
            <a:r>
              <a:rPr lang="en-US" sz="2800" spc="-15" dirty="0" smtClean="0">
                <a:solidFill>
                  <a:srgbClr val="FFFFFF"/>
                </a:solidFill>
              </a:rPr>
              <a:t>Submission Requirements</a:t>
            </a:r>
            <a:endParaRPr sz="2800" spc="-40" dirty="0">
              <a:solidFill>
                <a:srgbClr val="FFFFFF"/>
              </a:solidFill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609600" y="990600"/>
            <a:ext cx="11353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2800" b="1" u="sng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Exhibit G - SLBE/SELBE (Snapshot)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1752600"/>
            <a:ext cx="79629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18515"/>
            <a:ext cx="11506200" cy="9457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83185" rIns="0" bIns="0" rtlCol="0">
            <a:spAutoFit/>
          </a:bodyPr>
          <a:lstStyle/>
          <a:p>
            <a:pPr marL="7395209" algn="ctr">
              <a:lnSpc>
                <a:spcPct val="100000"/>
              </a:lnSpc>
              <a:spcBef>
                <a:spcPts val="655"/>
              </a:spcBef>
            </a:pPr>
            <a:r>
              <a:rPr lang="en-US" sz="2800" spc="-15" dirty="0" smtClean="0">
                <a:solidFill>
                  <a:srgbClr val="FFFFFF"/>
                </a:solidFill>
              </a:rPr>
              <a:t>Design-Build Competition (RFP Phase)</a:t>
            </a:r>
            <a:endParaRPr sz="2800" spc="-40" dirty="0">
              <a:solidFill>
                <a:srgbClr val="FFFFFF"/>
              </a:solidFill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489155" y="1371600"/>
            <a:ext cx="10668000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The District will issue an RFP to the prequalified and shortlisted respondents to submit proposals for the Project.</a:t>
            </a:r>
          </a:p>
          <a:p>
            <a:pPr marL="299085" indent="-286385">
              <a:buFont typeface="Arial"/>
              <a:buChar char="•"/>
              <a:tabLst>
                <a:tab pos="299720" algn="l"/>
              </a:tabLst>
            </a:pPr>
            <a:endParaRPr lang="en-US" sz="2800" spc="60" dirty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299085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The District will use a best value selection method for evaluating proposals.</a:t>
            </a:r>
          </a:p>
          <a:p>
            <a:pPr marL="299085" indent="-286385">
              <a:buFont typeface="Arial"/>
              <a:buChar char="•"/>
              <a:tabLst>
                <a:tab pos="299720" algn="l"/>
              </a:tabLst>
            </a:pPr>
            <a:endParaRPr lang="en-US" sz="2800" spc="60" dirty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299085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Shortlisted respondents receiving the RFP that submit a responsive proposal but who are not selected, will be eligible to receive a stipend not to exceed Twenty Five Thousand Dollars ($25,000) for their efforts.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endParaRPr lang="en-US" sz="28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90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994" y="3288283"/>
            <a:ext cx="261239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b="0" spc="-60" dirty="0">
                <a:latin typeface="Calibri Light"/>
                <a:cs typeface="Calibri Light"/>
              </a:rPr>
              <a:t>Q</a:t>
            </a:r>
            <a:r>
              <a:rPr sz="4600" b="0" spc="-40" dirty="0">
                <a:latin typeface="Calibri Light"/>
                <a:cs typeface="Calibri Light"/>
              </a:rPr>
              <a:t>u</a:t>
            </a:r>
            <a:r>
              <a:rPr sz="4600" b="0" spc="-35" dirty="0">
                <a:latin typeface="Calibri Light"/>
                <a:cs typeface="Calibri Light"/>
              </a:rPr>
              <a:t>e</a:t>
            </a:r>
            <a:r>
              <a:rPr sz="4600" b="0" spc="-95" dirty="0">
                <a:latin typeface="Calibri Light"/>
                <a:cs typeface="Calibri Light"/>
              </a:rPr>
              <a:t>s</a:t>
            </a:r>
            <a:r>
              <a:rPr sz="4600" b="0" spc="-30" dirty="0">
                <a:latin typeface="Calibri Light"/>
                <a:cs typeface="Calibri Light"/>
              </a:rPr>
              <a:t>t</a:t>
            </a:r>
            <a:r>
              <a:rPr sz="4600" b="0" spc="-5" dirty="0">
                <a:latin typeface="Calibri Light"/>
                <a:cs typeface="Calibri Light"/>
              </a:rPr>
              <a:t>i</a:t>
            </a:r>
            <a:r>
              <a:rPr sz="4600" b="0" spc="-60" dirty="0">
                <a:latin typeface="Calibri Light"/>
                <a:cs typeface="Calibri Light"/>
              </a:rPr>
              <a:t>o</a:t>
            </a:r>
            <a:r>
              <a:rPr sz="4600" b="0" spc="-55" dirty="0">
                <a:latin typeface="Calibri Light"/>
                <a:cs typeface="Calibri Light"/>
              </a:rPr>
              <a:t>n</a:t>
            </a:r>
            <a:r>
              <a:rPr sz="4600" b="0" spc="-35" dirty="0">
                <a:latin typeface="Calibri Light"/>
                <a:cs typeface="Calibri Light"/>
              </a:rPr>
              <a:t>s</a:t>
            </a:r>
            <a:r>
              <a:rPr sz="4600" b="0" spc="-5" dirty="0">
                <a:latin typeface="Calibri Light"/>
                <a:cs typeface="Calibri Light"/>
              </a:rPr>
              <a:t>?</a:t>
            </a:r>
            <a:endParaRPr sz="46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994" y="4373753"/>
            <a:ext cx="197840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2020 </a:t>
            </a:r>
            <a:r>
              <a:rPr lang="en-US" sz="2000" dirty="0" smtClean="0">
                <a:latin typeface="Calibri"/>
                <a:cs typeface="Calibri"/>
              </a:rPr>
              <a:t>October</a:t>
            </a:r>
            <a:r>
              <a:rPr sz="2000" spc="-114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13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922520" cy="1381125"/>
          </a:xfrm>
          <a:custGeom>
            <a:avLst/>
            <a:gdLst/>
            <a:ahLst/>
            <a:cxnLst/>
            <a:rect l="l" t="t" r="r" b="b"/>
            <a:pathLst>
              <a:path w="4922520" h="1381125">
                <a:moveTo>
                  <a:pt x="0" y="1380744"/>
                </a:moveTo>
                <a:lnTo>
                  <a:pt x="4922520" y="1380744"/>
                </a:lnTo>
                <a:lnTo>
                  <a:pt x="4922520" y="0"/>
                </a:lnTo>
                <a:lnTo>
                  <a:pt x="0" y="0"/>
                </a:lnTo>
                <a:lnTo>
                  <a:pt x="0" y="13807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535423" y="0"/>
            <a:ext cx="2033270" cy="1381125"/>
          </a:xfrm>
          <a:custGeom>
            <a:avLst/>
            <a:gdLst/>
            <a:ahLst/>
            <a:cxnLst/>
            <a:rect l="l" t="t" r="r" b="b"/>
            <a:pathLst>
              <a:path w="2033270" h="1381125">
                <a:moveTo>
                  <a:pt x="2033016" y="0"/>
                </a:moveTo>
                <a:lnTo>
                  <a:pt x="345186" y="0"/>
                </a:lnTo>
                <a:lnTo>
                  <a:pt x="0" y="1380744"/>
                </a:lnTo>
                <a:lnTo>
                  <a:pt x="1687829" y="1380744"/>
                </a:lnTo>
                <a:lnTo>
                  <a:pt x="203301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5935979"/>
            <a:ext cx="12192000" cy="922019"/>
          </a:xfrm>
          <a:custGeom>
            <a:avLst/>
            <a:gdLst/>
            <a:ahLst/>
            <a:cxnLst/>
            <a:rect l="l" t="t" r="r" b="b"/>
            <a:pathLst>
              <a:path w="12192000" h="922020">
                <a:moveTo>
                  <a:pt x="0" y="922020"/>
                </a:moveTo>
                <a:lnTo>
                  <a:pt x="12192000" y="922020"/>
                </a:lnTo>
                <a:lnTo>
                  <a:pt x="12192000" y="0"/>
                </a:lnTo>
                <a:lnTo>
                  <a:pt x="0" y="0"/>
                </a:lnTo>
                <a:lnTo>
                  <a:pt x="0" y="92202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029956" y="3598164"/>
            <a:ext cx="2694431" cy="918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029956" y="4334255"/>
            <a:ext cx="2627376" cy="1107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8030718" y="3752850"/>
            <a:ext cx="2627630" cy="1706880"/>
          </a:xfrm>
          <a:custGeom>
            <a:avLst/>
            <a:gdLst/>
            <a:ahLst/>
            <a:cxnLst/>
            <a:rect l="l" t="t" r="r" b="b"/>
            <a:pathLst>
              <a:path w="2627629" h="1706879">
                <a:moveTo>
                  <a:pt x="0" y="1706880"/>
                </a:moveTo>
                <a:lnTo>
                  <a:pt x="2627376" y="1706880"/>
                </a:lnTo>
                <a:lnTo>
                  <a:pt x="2627376" y="0"/>
                </a:lnTo>
                <a:lnTo>
                  <a:pt x="0" y="0"/>
                </a:lnTo>
                <a:lnTo>
                  <a:pt x="0" y="1706880"/>
                </a:lnTo>
                <a:close/>
              </a:path>
            </a:pathLst>
          </a:custGeom>
          <a:ln w="1981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944611" y="740663"/>
            <a:ext cx="2712720" cy="2711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18515"/>
            <a:ext cx="11506200" cy="5764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83185" rIns="0" bIns="0" rtlCol="0">
            <a:spAutoFit/>
          </a:bodyPr>
          <a:lstStyle/>
          <a:p>
            <a:pPr marL="7395209">
              <a:lnSpc>
                <a:spcPct val="100000"/>
              </a:lnSpc>
              <a:spcBef>
                <a:spcPts val="655"/>
              </a:spcBef>
            </a:pPr>
            <a:r>
              <a:rPr lang="en-US" sz="3200" spc="-15" dirty="0" smtClean="0">
                <a:solidFill>
                  <a:srgbClr val="FFFFFF"/>
                </a:solidFill>
              </a:rPr>
              <a:t>Project Team</a:t>
            </a:r>
            <a:endParaRPr sz="3200" spc="-40" dirty="0">
              <a:solidFill>
                <a:srgbClr val="FFFFFF"/>
              </a:solidFill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457200" y="1371600"/>
            <a:ext cx="10591800" cy="4124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Peralta Community College District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4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Leigh Sata, Vice Chancellor of General Services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4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Atheria Smith, Facilities Planning and Development Director</a:t>
            </a:r>
          </a:p>
          <a:p>
            <a:pPr marL="469900" lvl="1">
              <a:tabLst>
                <a:tab pos="299720" algn="l"/>
              </a:tabLst>
            </a:pPr>
            <a:endParaRPr lang="en-US" sz="20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299085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Financial Services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4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Brian Slaughter, Purchasing Director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4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John Hiebert, Purchasing</a:t>
            </a:r>
          </a:p>
          <a:p>
            <a:pPr marL="469900" lvl="1">
              <a:tabLst>
                <a:tab pos="299720" algn="l"/>
              </a:tabLst>
            </a:pPr>
            <a:endParaRPr lang="en-US" sz="20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Berkeley City College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4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Dr. Angelica Garcia, President, Berkeley City College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4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Shirley Slaughter, Director of Business and Administrative Services</a:t>
            </a:r>
            <a:endParaRPr lang="en-US" sz="24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864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18515"/>
            <a:ext cx="11506200" cy="5764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83185" rIns="0" bIns="0" rtlCol="0">
            <a:spAutoFit/>
          </a:bodyPr>
          <a:lstStyle/>
          <a:p>
            <a:pPr marL="7395209">
              <a:lnSpc>
                <a:spcPct val="100000"/>
              </a:lnSpc>
              <a:spcBef>
                <a:spcPts val="655"/>
              </a:spcBef>
            </a:pPr>
            <a:r>
              <a:rPr lang="en-US" sz="3200" spc="-15" dirty="0" smtClean="0">
                <a:solidFill>
                  <a:srgbClr val="FFFFFF"/>
                </a:solidFill>
              </a:rPr>
              <a:t>Project Team</a:t>
            </a:r>
            <a:endParaRPr sz="3200" spc="-40" dirty="0">
              <a:solidFill>
                <a:srgbClr val="FFFFFF"/>
              </a:solidFill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457200" y="1371600"/>
            <a:ext cx="10591800" cy="486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Bond Program Management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4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Keith Kajiya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4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Sharon Serrano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4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Ray Loving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4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Cynthia Martin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4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Shonda Scott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4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Shonnell Frost-Gibbs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4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Kelly Conley</a:t>
            </a:r>
          </a:p>
          <a:p>
            <a:pPr marL="469900" lvl="1">
              <a:tabLst>
                <a:tab pos="299720" algn="l"/>
              </a:tabLst>
            </a:pPr>
            <a:endParaRPr lang="en-US" sz="20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299085" indent="-286385"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Construction Manager 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4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Bob Parks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4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Jeremy Judd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4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Summer Naranjo</a:t>
            </a:r>
          </a:p>
        </p:txBody>
      </p:sp>
    </p:spTree>
    <p:extLst>
      <p:ext uri="{BB962C8B-B14F-4D97-AF65-F5344CB8AC3E}">
        <p14:creationId xmlns:p14="http://schemas.microsoft.com/office/powerpoint/2010/main" val="28620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18515"/>
            <a:ext cx="11506200" cy="5764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83185" rIns="0" bIns="0" rtlCol="0">
            <a:spAutoFit/>
          </a:bodyPr>
          <a:lstStyle/>
          <a:p>
            <a:pPr marL="7395209">
              <a:lnSpc>
                <a:spcPct val="100000"/>
              </a:lnSpc>
              <a:spcBef>
                <a:spcPts val="655"/>
              </a:spcBef>
            </a:pPr>
            <a:r>
              <a:rPr lang="en-US" sz="3200" spc="-15" dirty="0" smtClean="0">
                <a:solidFill>
                  <a:srgbClr val="FFFFFF"/>
                </a:solidFill>
              </a:rPr>
              <a:t>Project Location</a:t>
            </a:r>
            <a:endParaRPr sz="3200" spc="-40" dirty="0">
              <a:solidFill>
                <a:srgbClr val="FFFFFF"/>
              </a:solidFill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609600" y="990600"/>
            <a:ext cx="106680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2118 Milvia Street, Berkeley CA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endParaRPr sz="2800" dirty="0"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600200"/>
            <a:ext cx="7315200" cy="481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18515"/>
            <a:ext cx="11506200" cy="5764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83185" rIns="0" bIns="0" rtlCol="0">
            <a:spAutoFit/>
          </a:bodyPr>
          <a:lstStyle/>
          <a:p>
            <a:pPr marL="7395209">
              <a:lnSpc>
                <a:spcPct val="100000"/>
              </a:lnSpc>
              <a:spcBef>
                <a:spcPts val="655"/>
              </a:spcBef>
            </a:pPr>
            <a:r>
              <a:rPr lang="en-US" sz="3200" spc="-15" dirty="0" smtClean="0">
                <a:solidFill>
                  <a:srgbClr val="FFFFFF"/>
                </a:solidFill>
              </a:rPr>
              <a:t>Project Location</a:t>
            </a:r>
            <a:endParaRPr sz="3200" spc="-40" dirty="0">
              <a:solidFill>
                <a:srgbClr val="FFFFFF"/>
              </a:solidFill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609600" y="990600"/>
            <a:ext cx="106680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2118 Milvia Street, Berkeley CA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endParaRPr sz="2800" dirty="0"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00200"/>
            <a:ext cx="8171236" cy="50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18515"/>
            <a:ext cx="11506200" cy="5764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83185" rIns="0" bIns="0" rtlCol="0">
            <a:spAutoFit/>
          </a:bodyPr>
          <a:lstStyle/>
          <a:p>
            <a:pPr marL="7395209">
              <a:lnSpc>
                <a:spcPct val="100000"/>
              </a:lnSpc>
              <a:spcBef>
                <a:spcPts val="655"/>
              </a:spcBef>
            </a:pPr>
            <a:r>
              <a:rPr lang="en-US" sz="3200" spc="-15" dirty="0" smtClean="0">
                <a:solidFill>
                  <a:srgbClr val="FFFFFF"/>
                </a:solidFill>
              </a:rPr>
              <a:t>Project Overview</a:t>
            </a:r>
            <a:endParaRPr sz="3200" spc="-40" dirty="0">
              <a:solidFill>
                <a:srgbClr val="FFFFFF"/>
              </a:solidFill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571500" y="1295400"/>
            <a:ext cx="11277600" cy="4308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Demolition of existing three (3) story building (roughly 25,000 sq. ft.)</a:t>
            </a:r>
          </a:p>
          <a:p>
            <a:pPr marL="12700">
              <a:lnSpc>
                <a:spcPct val="100000"/>
              </a:lnSpc>
              <a:tabLst>
                <a:tab pos="299720" algn="l"/>
              </a:tabLst>
            </a:pPr>
            <a:endParaRPr lang="en-US" sz="28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Construction of a new six (6) story building (roughly 60,000 sq. ft.)</a:t>
            </a:r>
          </a:p>
          <a:p>
            <a:pPr marL="12700">
              <a:lnSpc>
                <a:spcPct val="100000"/>
              </a:lnSpc>
              <a:tabLst>
                <a:tab pos="299720" algn="l"/>
              </a:tabLst>
            </a:pPr>
            <a:endParaRPr lang="en-US" sz="28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Approximate Building Footprint is 10,000 sq. ft.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endParaRPr lang="en-US" sz="28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Total Design-Build Target </a:t>
            </a: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Budget (Inc. escalation</a:t>
            </a: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) = $63,000,000</a:t>
            </a:r>
          </a:p>
          <a:p>
            <a:pPr marL="12700">
              <a:lnSpc>
                <a:spcPct val="100000"/>
              </a:lnSpc>
              <a:tabLst>
                <a:tab pos="299720" algn="l"/>
              </a:tabLst>
            </a:pPr>
            <a:endParaRPr lang="en-US" sz="28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Total District Project Budget (Inc. Escalation and Soft Costs)</a:t>
            </a: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lang="en-US" sz="28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= $83,851,707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endParaRPr sz="2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074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18515"/>
            <a:ext cx="11506200" cy="5764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83185" rIns="0" bIns="0" rtlCol="0">
            <a:spAutoFit/>
          </a:bodyPr>
          <a:lstStyle/>
          <a:p>
            <a:pPr marL="7395209">
              <a:lnSpc>
                <a:spcPct val="100000"/>
              </a:lnSpc>
              <a:spcBef>
                <a:spcPts val="655"/>
              </a:spcBef>
            </a:pPr>
            <a:r>
              <a:rPr lang="en-US" sz="3200" spc="-15" dirty="0" smtClean="0">
                <a:solidFill>
                  <a:srgbClr val="FFFFFF"/>
                </a:solidFill>
              </a:rPr>
              <a:t>Scope of </a:t>
            </a:r>
            <a:r>
              <a:rPr lang="en-US" sz="3200" spc="-15" dirty="0" smtClean="0">
                <a:solidFill>
                  <a:srgbClr val="FFFFFF"/>
                </a:solidFill>
              </a:rPr>
              <a:t>Work</a:t>
            </a:r>
            <a:endParaRPr sz="3200" spc="-40" dirty="0">
              <a:solidFill>
                <a:srgbClr val="FFFFFF"/>
              </a:solidFill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457200" y="1066800"/>
            <a:ext cx="11277600" cy="5047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4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Total Gross Square Footage – 60,000</a:t>
            </a:r>
            <a:endParaRPr lang="en-US" sz="24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tabLst>
                <a:tab pos="299720" algn="l"/>
              </a:tabLst>
            </a:pPr>
            <a:endParaRPr lang="en-US" sz="2400" spc="60" dirty="0" smtClean="0">
              <a:solidFill>
                <a:srgbClr val="7E7E7E"/>
              </a:solidFill>
              <a:latin typeface="Arial Narrow"/>
              <a:cs typeface="Arial Narrow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Demolition of Existing 2118 Milvia Street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Construct a Complete Building – not an outpost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Expand Classrooms (replace leased space at 2000 Center + 10)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Faculty Offices (full and part time)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Administrative Offices (Dean + College Administration)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Art Studios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Outdoor Roof Space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Student Activities and Services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Health Center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Veterans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Multi-Cultural Center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Bookstore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Student Lounge</a:t>
            </a:r>
          </a:p>
          <a:p>
            <a:pPr marL="756285" lvl="1" indent="-286385">
              <a:buFont typeface="Arial"/>
              <a:buChar char="•"/>
              <a:tabLst>
                <a:tab pos="299720" algn="l"/>
              </a:tabLst>
            </a:pPr>
            <a:r>
              <a:rPr lang="en-US" sz="2000" spc="60" dirty="0" smtClean="0">
                <a:solidFill>
                  <a:srgbClr val="7E7E7E"/>
                </a:solidFill>
                <a:latin typeface="Arial Narrow"/>
                <a:cs typeface="Arial Narrow"/>
              </a:rPr>
              <a:t>Learning Resource Center</a:t>
            </a:r>
            <a:endParaRPr sz="2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46043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0362" y="6401561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10972800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9EA1A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96900" y="6425996"/>
            <a:ext cx="2541270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5" dirty="0">
                <a:solidFill>
                  <a:srgbClr val="99A8BC"/>
                </a:solidFill>
                <a:latin typeface="Ebrima"/>
                <a:cs typeface="Ebrima"/>
              </a:rPr>
              <a:t>BCC </a:t>
            </a:r>
            <a:r>
              <a:rPr sz="1700" dirty="0">
                <a:solidFill>
                  <a:srgbClr val="99A8BC"/>
                </a:solidFill>
                <a:latin typeface="Ebrima"/>
                <a:cs typeface="Ebrima"/>
              </a:rPr>
              <a:t>CAMPUS</a:t>
            </a:r>
            <a:r>
              <a:rPr sz="1700" spc="-110" dirty="0">
                <a:solidFill>
                  <a:srgbClr val="99A8BC"/>
                </a:solidFill>
                <a:latin typeface="Ebrima"/>
                <a:cs typeface="Ebrima"/>
              </a:rPr>
              <a:t> </a:t>
            </a:r>
            <a:r>
              <a:rPr sz="1700" dirty="0">
                <a:solidFill>
                  <a:srgbClr val="99A8BC"/>
                </a:solidFill>
                <a:latin typeface="Ebrima"/>
                <a:cs typeface="Ebrima"/>
              </a:rPr>
              <a:t>EXPANSION</a:t>
            </a:r>
            <a:endParaRPr sz="1700" dirty="0">
              <a:latin typeface="Ebrima"/>
              <a:cs typeface="Ebri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6334" y="6426606"/>
            <a:ext cx="1682114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99A8BC"/>
                </a:solidFill>
                <a:latin typeface="Ebrima"/>
                <a:cs typeface="Ebrima"/>
              </a:rPr>
              <a:t>DIAGRAM</a:t>
            </a:r>
            <a:r>
              <a:rPr sz="1700" spc="-110" dirty="0">
                <a:solidFill>
                  <a:srgbClr val="99A8BC"/>
                </a:solidFill>
                <a:latin typeface="Ebrima"/>
                <a:cs typeface="Ebrima"/>
              </a:rPr>
              <a:t> </a:t>
            </a:r>
            <a:r>
              <a:rPr sz="1700" dirty="0">
                <a:solidFill>
                  <a:srgbClr val="99A8BC"/>
                </a:solidFill>
                <a:latin typeface="Ebrima"/>
                <a:cs typeface="Ebrima"/>
              </a:rPr>
              <a:t>PLANS</a:t>
            </a:r>
            <a:endParaRPr sz="1700" dirty="0">
              <a:latin typeface="Ebrima"/>
              <a:cs typeface="Ebri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4656" y="353314"/>
            <a:ext cx="4351655" cy="61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0" spc="-10" dirty="0">
                <a:solidFill>
                  <a:srgbClr val="99A8BC"/>
                </a:solidFill>
                <a:latin typeface="Ebrima"/>
                <a:cs typeface="Ebrima"/>
              </a:rPr>
              <a:t>SIZE</a:t>
            </a:r>
            <a:r>
              <a:rPr sz="4000" b="0" spc="-40" dirty="0">
                <a:solidFill>
                  <a:srgbClr val="99A8BC"/>
                </a:solidFill>
                <a:latin typeface="Ebrima"/>
                <a:cs typeface="Ebrima"/>
              </a:rPr>
              <a:t> </a:t>
            </a:r>
            <a:r>
              <a:rPr sz="4000" b="0" spc="-10" dirty="0">
                <a:solidFill>
                  <a:srgbClr val="99A8BC"/>
                </a:solidFill>
                <a:latin typeface="Ebrima"/>
                <a:cs typeface="Ebrima"/>
              </a:rPr>
              <a:t>COMPARISON</a:t>
            </a:r>
            <a:endParaRPr sz="4000" dirty="0">
              <a:latin typeface="Ebrima"/>
              <a:cs typeface="Ebri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3587" y="1199388"/>
            <a:ext cx="11164823" cy="445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3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3289</TotalTime>
  <Words>934</Words>
  <Application>Microsoft Office PowerPoint</Application>
  <PresentationFormat>Widescreen</PresentationFormat>
  <Paragraphs>199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Ebrima</vt:lpstr>
      <vt:lpstr>Metric Light</vt:lpstr>
      <vt:lpstr>Metric Semibold</vt:lpstr>
      <vt:lpstr>Times New Roman</vt:lpstr>
      <vt:lpstr>Wingdings</vt:lpstr>
      <vt:lpstr>Office Theme</vt:lpstr>
      <vt:lpstr>PowerPoint Presentation</vt:lpstr>
      <vt:lpstr>Agenda</vt:lpstr>
      <vt:lpstr>Project Team</vt:lpstr>
      <vt:lpstr>Project Team</vt:lpstr>
      <vt:lpstr>Project Location</vt:lpstr>
      <vt:lpstr>Project Location</vt:lpstr>
      <vt:lpstr>Project Overview</vt:lpstr>
      <vt:lpstr>Scope of Work</vt:lpstr>
      <vt:lpstr>SIZE 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 and Schedule</vt:lpstr>
      <vt:lpstr>Submission Requirements</vt:lpstr>
      <vt:lpstr>Submission Requirements</vt:lpstr>
      <vt:lpstr>Submission Requirements</vt:lpstr>
      <vt:lpstr>Submission Requirements</vt:lpstr>
      <vt:lpstr>Submission Requirements</vt:lpstr>
      <vt:lpstr>Submission Requirements</vt:lpstr>
      <vt:lpstr>Submission Requirements</vt:lpstr>
      <vt:lpstr>Submission Requirements</vt:lpstr>
      <vt:lpstr>Submission Requirements</vt:lpstr>
      <vt:lpstr>Design-Build Competition (RFP Phase)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Regina Stanback Stroud</dc:creator>
  <cp:lastModifiedBy>Bob Parks</cp:lastModifiedBy>
  <cp:revision>43</cp:revision>
  <dcterms:created xsi:type="dcterms:W3CDTF">2020-08-01T08:22:20Z</dcterms:created>
  <dcterms:modified xsi:type="dcterms:W3CDTF">2020-10-12T19:08:54Z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2020-08-01T00:00:00Z</vt:filetime>
  </property>
</Properties>
</file>