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6858000" cy="9144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586" y="12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BEC9EF1B-A739-4F0D-B4B0-079E952429F1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8500"/>
            <a:ext cx="2613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ADCDC59D-A65D-4DF4-A821-BCCB003C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C59D-A65D-4DF4-A821-BCCB003CFD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C59D-A65D-4DF4-A821-BCCB003CF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7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0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4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8747-EA37-4C16-95BC-C62ADE09062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C742-955E-4C39-B9E9-BE0B1D4E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8601" y="837126"/>
            <a:ext cx="6557368" cy="4608583"/>
            <a:chOff x="75126" y="1219200"/>
            <a:chExt cx="6942787" cy="5130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6" y="1219200"/>
              <a:ext cx="6705599" cy="51306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22513" y="232033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=1/16 inch</a:t>
              </a:r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4800600"/>
              <a:ext cx="0" cy="154692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03195" y="2320330"/>
              <a:ext cx="0" cy="36330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28504" y="5389396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=1/3 inch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127" y="228600"/>
            <a:ext cx="6705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Resident’s Role in Managing Bed Bugs &amp; German Cockroaches</a:t>
            </a:r>
          </a:p>
          <a:p>
            <a:pPr algn="ctr"/>
            <a:r>
              <a:rPr lang="en-US" sz="1200" dirty="0" smtClean="0"/>
              <a:t>Karen Vail, bedbugs.utk.edu &amp; Allie </a:t>
            </a:r>
            <a:r>
              <a:rPr lang="en-US" sz="1200" dirty="0" err="1" smtClean="0"/>
              <a:t>Taisey</a:t>
            </a:r>
            <a:r>
              <a:rPr lang="en-US" sz="1200" dirty="0" smtClean="0"/>
              <a:t>, stoppests.org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75" y="70246"/>
            <a:ext cx="1152657" cy="1637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906" y="21552"/>
            <a:ext cx="137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E&amp;PP  Info # 829</a:t>
            </a:r>
          </a:p>
          <a:p>
            <a:r>
              <a:rPr lang="en-US" sz="800" dirty="0" smtClean="0"/>
              <a:t>7  March 2014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00" y="5724855"/>
            <a:ext cx="5578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en-US" sz="1200" b="1" dirty="0" smtClean="0">
                <a:cs typeface="Times New Roman" panose="02020603050405020304" pitchFamily="18" charset="0"/>
              </a:rPr>
              <a:t>Place one (1) </a:t>
            </a:r>
            <a:r>
              <a:rPr lang="en-US" sz="1200" b="1" dirty="0" err="1" smtClean="0">
                <a:cs typeface="Times New Roman" panose="02020603050405020304" pitchFamily="18" charset="0"/>
              </a:rPr>
              <a:t>BlackOut</a:t>
            </a:r>
            <a:r>
              <a:rPr lang="en-US" sz="1200" b="1" dirty="0" smtClean="0"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cs typeface="Times New Roman" panose="02020603050405020304" pitchFamily="18" charset="0"/>
              </a:rPr>
              <a:t>bed bug monitor against one of the legs at the head of your </a:t>
            </a:r>
            <a:r>
              <a:rPr lang="en-US" sz="1200" b="1" dirty="0" smtClean="0">
                <a:cs typeface="Times New Roman" panose="02020603050405020304" pitchFamily="18" charset="0"/>
              </a:rPr>
              <a:t>bed</a:t>
            </a:r>
            <a:r>
              <a:rPr lang="en-US" sz="1200" dirty="0" smtClean="0">
                <a:cs typeface="Times New Roman" panose="02020603050405020304" pitchFamily="18" charset="0"/>
              </a:rPr>
              <a:t>. Ideally, between the leg and the wall.</a:t>
            </a:r>
          </a:p>
          <a:p>
            <a:pPr marL="228600" lvl="0" indent="-228600">
              <a:buAutoNum type="arabicPeriod"/>
            </a:pPr>
            <a:r>
              <a:rPr lang="en-US" sz="1200" b="1" dirty="0" smtClean="0">
                <a:cs typeface="Times New Roman" panose="02020603050405020304" pitchFamily="18" charset="0"/>
              </a:rPr>
              <a:t>Place one (1) </a:t>
            </a:r>
            <a:r>
              <a:rPr lang="en-US" sz="1200" b="1" dirty="0" err="1" smtClean="0">
                <a:cs typeface="Times New Roman" panose="02020603050405020304" pitchFamily="18" charset="0"/>
              </a:rPr>
              <a:t>BlackOut</a:t>
            </a:r>
            <a:r>
              <a:rPr lang="en-US" sz="1200" dirty="0" smtClean="0">
                <a:cs typeface="Times New Roman" panose="02020603050405020304" pitchFamily="18" charset="0"/>
              </a:rPr>
              <a:t> under </a:t>
            </a:r>
            <a:r>
              <a:rPr lang="en-US" sz="1200" b="1" dirty="0" smtClean="0">
                <a:cs typeface="Times New Roman" panose="02020603050405020304" pitchFamily="18" charset="0"/>
              </a:rPr>
              <a:t>the chair/sofa</a:t>
            </a:r>
            <a:r>
              <a:rPr lang="en-US" sz="1200" dirty="0" smtClean="0">
                <a:cs typeface="Times New Roman" panose="02020603050405020304" pitchFamily="18" charset="0"/>
              </a:rPr>
              <a:t> you use most. Place the </a:t>
            </a:r>
            <a:r>
              <a:rPr lang="en-US" sz="1200" dirty="0" err="1" smtClean="0">
                <a:cs typeface="Times New Roman" panose="02020603050405020304" pitchFamily="18" charset="0"/>
              </a:rPr>
              <a:t>BlackOut</a:t>
            </a:r>
            <a:r>
              <a:rPr lang="en-US" sz="1200" dirty="0" smtClean="0">
                <a:cs typeface="Times New Roman" panose="02020603050405020304" pitchFamily="18" charset="0"/>
              </a:rPr>
              <a:t> against the chair leg nearest the wall.</a:t>
            </a:r>
          </a:p>
          <a:p>
            <a:pPr marL="228600" indent="-228600">
              <a:buFontTx/>
              <a:buAutoNum type="arabicPeriod"/>
            </a:pPr>
            <a:r>
              <a:rPr lang="en-US" sz="1200" b="1" dirty="0" smtClean="0">
                <a:cs typeface="Times New Roman" panose="02020603050405020304" pitchFamily="18" charset="0"/>
              </a:rPr>
              <a:t>Check monitors weekly. </a:t>
            </a:r>
          </a:p>
          <a:p>
            <a:pPr marL="228600" indent="-228600">
              <a:buFontTx/>
              <a:buAutoNum type="arabicPeriod"/>
            </a:pPr>
            <a:r>
              <a:rPr lang="en-US" sz="1200" b="1" dirty="0" smtClean="0">
                <a:cs typeface="Times New Roman" panose="02020603050405020304" pitchFamily="18" charset="0"/>
              </a:rPr>
              <a:t>If you find a bed bug, call the housing office desk at </a:t>
            </a:r>
            <a:r>
              <a:rPr lang="en-US" sz="1200" b="1" dirty="0" smtClean="0">
                <a:cs typeface="Times New Roman" panose="02020603050405020304" pitchFamily="18" charset="0"/>
              </a:rPr>
              <a:t>XXX-XXXX</a:t>
            </a:r>
            <a:r>
              <a:rPr lang="en-US" sz="1200" dirty="0" smtClean="0">
                <a:cs typeface="Times New Roman" panose="02020603050405020304" pitchFamily="18" charset="0"/>
              </a:rPr>
              <a:t>. Management will confirm it's a bed bug and work with you and a pest professional to get rid of them.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44" y="7396877"/>
            <a:ext cx="7005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tabLst>
                <a:tab pos="231775" algn="l"/>
              </a:tabLst>
            </a:pPr>
            <a:r>
              <a:rPr lang="en-US" sz="1200" b="1" dirty="0" smtClean="0">
                <a:cs typeface="Times New Roman" panose="02020603050405020304" pitchFamily="18" charset="0"/>
              </a:rPr>
              <a:t>What you can do to help manage bed bugs:</a:t>
            </a:r>
          </a:p>
          <a:p>
            <a:pPr marL="231775" indent="-231775">
              <a:buFont typeface="Arial"/>
              <a:buChar char="•"/>
              <a:tabLst>
                <a:tab pos="231775" algn="l"/>
              </a:tabLst>
            </a:pPr>
            <a:r>
              <a:rPr lang="en-US" sz="1200" b="1" dirty="0" smtClean="0">
                <a:cs typeface="Times New Roman" panose="02020603050405020304" pitchFamily="18" charset="0"/>
              </a:rPr>
              <a:t>Straighten up your home and vacuum.</a:t>
            </a:r>
            <a:r>
              <a:rPr lang="en-US" sz="1200" dirty="0" smtClean="0">
                <a:cs typeface="Times New Roman" panose="02020603050405020304" pitchFamily="18" charset="0"/>
              </a:rPr>
              <a:t> Being neat does not decrease your chances of getting bed bugs, but it makes them easier to find and will make the control efforts work better.</a:t>
            </a:r>
            <a:endParaRPr lang="en-US" sz="1200" b="1" dirty="0" smtClean="0">
              <a:cs typeface="Times New Roman" panose="02020603050405020304" pitchFamily="18" charset="0"/>
            </a:endParaRPr>
          </a:p>
          <a:p>
            <a:pPr marL="231775" lvl="0" indent="-231775">
              <a:buFont typeface="Arial"/>
              <a:buChar char="•"/>
              <a:tabLst>
                <a:tab pos="231775" algn="l"/>
              </a:tabLst>
            </a:pPr>
            <a:r>
              <a:rPr lang="en-US" sz="1200" b="1" dirty="0" smtClean="0">
                <a:cs typeface="Times New Roman" panose="02020603050405020304" pitchFamily="18" charset="0"/>
              </a:rPr>
              <a:t>Wash your sheets weekly and other bedding at least once a month</a:t>
            </a:r>
            <a:r>
              <a:rPr lang="en-US" sz="1200" dirty="0" smtClean="0">
                <a:cs typeface="Times New Roman" panose="02020603050405020304" pitchFamily="18" charset="0"/>
              </a:rPr>
              <a:t>. Dryer heat kills bed bugs.</a:t>
            </a:r>
          </a:p>
          <a:p>
            <a:pPr marL="231775" indent="-231775">
              <a:buFont typeface="Arial"/>
              <a:buChar char="•"/>
              <a:tabLst>
                <a:tab pos="231775" algn="l"/>
              </a:tabLst>
            </a:pPr>
            <a:r>
              <a:rPr lang="en-US" sz="1200" dirty="0" smtClean="0">
                <a:cs typeface="Times New Roman" panose="02020603050405020304" pitchFamily="18" charset="0"/>
              </a:rPr>
              <a:t>Do </a:t>
            </a:r>
            <a:r>
              <a:rPr lang="en-US" sz="1200" b="1" dirty="0" smtClean="0">
                <a:cs typeface="Times New Roman" panose="02020603050405020304" pitchFamily="18" charset="0"/>
              </a:rPr>
              <a:t>NOT</a:t>
            </a:r>
            <a:r>
              <a:rPr lang="en-US" sz="1200" dirty="0" smtClean="0">
                <a:cs typeface="Times New Roman" panose="02020603050405020304" pitchFamily="18" charset="0"/>
              </a:rPr>
              <a:t> use bug bombs or over-the-counter sprays. Foggers can be unsafe and won't get rid of the bugs.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475" y="5386751"/>
            <a:ext cx="670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Fed and unfed bed bugs. 	The five (5) baby stages look like small adults.</a:t>
            </a:r>
            <a:endParaRPr lang="en-US" sz="12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4" t="43962" r="13459" b="29285"/>
          <a:stretch/>
        </p:blipFill>
        <p:spPr>
          <a:xfrm>
            <a:off x="5627025" y="3962399"/>
            <a:ext cx="990226" cy="12738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562482" y="5193104"/>
            <a:ext cx="121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Black fecal spotting and shed skins on mattress encasement.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7086600"/>
            <a:ext cx="6858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>
                <a:cs typeface="Times New Roman" panose="02020603050405020304" pitchFamily="18" charset="0"/>
              </a:rPr>
              <a:t>If pests are found early, then control will be faster and there will be less work for you to do!</a:t>
            </a:r>
            <a:endParaRPr lang="en-US" sz="1200" dirty="0" smtClean="0"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8458200"/>
            <a:ext cx="6858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cs typeface="Times New Roman" panose="02020603050405020304" pitchFamily="18" charset="0"/>
              </a:rPr>
              <a:t>When you pay rent, you pay for pest management! You will not be blamed, charged, or evicted due to a pest infestation. Housing wants you to </a:t>
            </a:r>
            <a:r>
              <a:rPr lang="en-US" sz="1400" b="1" smtClean="0">
                <a:cs typeface="Times New Roman" panose="02020603050405020304" pitchFamily="18" charset="0"/>
              </a:rPr>
              <a:t>call </a:t>
            </a:r>
            <a:r>
              <a:rPr lang="en-US" sz="1400" smtClean="0"/>
              <a:t>XXX</a:t>
            </a:r>
            <a:r>
              <a:rPr lang="en-US" sz="1400" smtClean="0"/>
              <a:t>-XXXX</a:t>
            </a:r>
            <a:r>
              <a:rPr lang="en-US" sz="1400" b="1" smtClean="0"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cs typeface="Times New Roman" panose="02020603050405020304" pitchFamily="18" charset="0"/>
              </a:rPr>
              <a:t>to report pests (including bed bugs)!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7974" y="5852008"/>
            <a:ext cx="1258505" cy="9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1" t="-1" r="24762" b="32501"/>
          <a:stretch/>
        </p:blipFill>
        <p:spPr>
          <a:xfrm>
            <a:off x="5106823" y="6096000"/>
            <a:ext cx="1598777" cy="1371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9" y="76200"/>
            <a:ext cx="510771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805" y="4007301"/>
            <a:ext cx="524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German cockroaches: ½ inch adult male (left) and female (with egg case), darker babies or nymphs (white spot on back) and an egg case.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150" y="4450765"/>
            <a:ext cx="6615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200" b="1" dirty="0" smtClean="0"/>
              <a:t>German cockroaches cause and trigger asthma. Help us keep the building pest-free by doing your part in pest control:</a:t>
            </a:r>
          </a:p>
          <a:p>
            <a:pPr marL="231775" indent="-231775">
              <a:buAutoNum type="arabicPeriod"/>
            </a:pPr>
            <a:r>
              <a:rPr lang="en-US" sz="1200" dirty="0" smtClean="0"/>
              <a:t>Set three (3) traps: 1. Remove paper covering the sticky surfaces. </a:t>
            </a:r>
            <a:br>
              <a:rPr lang="en-US" sz="1200" dirty="0" smtClean="0"/>
            </a:br>
            <a:r>
              <a:rPr lang="en-US" sz="1200" dirty="0" smtClean="0"/>
              <a:t>2. Fold the traps into triangles. </a:t>
            </a:r>
          </a:p>
          <a:p>
            <a:pPr marL="231775" indent="-231775">
              <a:buAutoNum type="arabicPeriod"/>
            </a:pPr>
            <a:r>
              <a:rPr lang="en-US" sz="1200" dirty="0" smtClean="0"/>
              <a:t>Place one (1) in the cabinet, under the kitchen sink: along the wall, </a:t>
            </a:r>
            <a:br>
              <a:rPr lang="en-US" sz="1200" dirty="0" smtClean="0"/>
            </a:br>
            <a:r>
              <a:rPr lang="en-US" sz="1200" dirty="0" smtClean="0"/>
              <a:t>near a corner. </a:t>
            </a:r>
          </a:p>
          <a:p>
            <a:pPr marL="231775" indent="-231775">
              <a:buAutoNum type="arabicPeriod"/>
            </a:pPr>
            <a:r>
              <a:rPr lang="en-US" sz="1200" dirty="0" smtClean="0"/>
              <a:t>Place one (1) under OR behind the refrigerator where you can reach it.  </a:t>
            </a:r>
          </a:p>
          <a:p>
            <a:pPr marL="231775" indent="-231775">
              <a:buAutoNum type="arabicPeriod"/>
            </a:pPr>
            <a:r>
              <a:rPr lang="en-US" sz="1200" dirty="0" smtClean="0"/>
              <a:t>Place one (1) in the bathroom where it won’t get wet: in the medicine </a:t>
            </a:r>
            <a:br>
              <a:rPr lang="en-US" sz="1200" dirty="0" smtClean="0"/>
            </a:br>
            <a:r>
              <a:rPr lang="en-US" sz="1200" dirty="0" smtClean="0"/>
              <a:t>cabinet, OR behind the toilet, OR above the medicine cabinet light.</a:t>
            </a:r>
          </a:p>
          <a:p>
            <a:pPr marL="231775" indent="-231775">
              <a:buFontTx/>
              <a:buAutoNum type="arabicPeriod"/>
            </a:pPr>
            <a:r>
              <a:rPr lang="en-US" sz="1200" dirty="0" smtClean="0"/>
              <a:t>Check traps weekly. If you see a roach in the traps  or in your apartment, </a:t>
            </a:r>
            <a:br>
              <a:rPr lang="en-US" sz="1200" dirty="0" smtClean="0"/>
            </a:br>
            <a:r>
              <a:rPr lang="en-US" sz="1200" dirty="0" smtClean="0"/>
              <a:t>call the housing office.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r="11570" b="12974"/>
          <a:stretch/>
        </p:blipFill>
        <p:spPr>
          <a:xfrm>
            <a:off x="4911033" y="4800600"/>
            <a:ext cx="179456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551" b="1828"/>
          <a:stretch/>
        </p:blipFill>
        <p:spPr>
          <a:xfrm>
            <a:off x="5596386" y="7315200"/>
            <a:ext cx="1109213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" y="8807789"/>
            <a:ext cx="5029779" cy="336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53200"/>
            <a:ext cx="51054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cs typeface="Times New Roman" panose="02020603050405020304" pitchFamily="18" charset="0"/>
              </a:rPr>
              <a:t>When you pay rent, you pay for pest management! You will not be blamed, charged, or evicted due to a pest infestation. Housing wants you to call </a:t>
            </a:r>
            <a:r>
              <a:rPr lang="en-US" sz="1400" dirty="0" smtClean="0"/>
              <a:t>403-XXXX </a:t>
            </a:r>
            <a:r>
              <a:rPr lang="en-US" sz="1400" b="1" dirty="0" smtClean="0">
                <a:cs typeface="Times New Roman" panose="02020603050405020304" pitchFamily="18" charset="0"/>
              </a:rPr>
              <a:t> to report pests!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7237273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200" dirty="0" smtClean="0"/>
              <a:t>Being clean does help with cockroach control. Take away the roaches' food and water: </a:t>
            </a:r>
          </a:p>
          <a:p>
            <a:pPr marL="231775" indent="-231775">
              <a:buFont typeface="Arial"/>
              <a:buChar char="•"/>
            </a:pPr>
            <a:r>
              <a:rPr lang="en-US" sz="1200" dirty="0" smtClean="0"/>
              <a:t>Wash and dry dishes every day, </a:t>
            </a:r>
          </a:p>
          <a:p>
            <a:pPr marL="231775" indent="-231775">
              <a:buFont typeface="Arial"/>
              <a:buChar char="•"/>
            </a:pPr>
            <a:r>
              <a:rPr lang="en-US" sz="1200" dirty="0" smtClean="0"/>
              <a:t>Tie plastic garbage bags between uses, </a:t>
            </a:r>
          </a:p>
          <a:p>
            <a:pPr marL="231775" indent="-231775">
              <a:buFont typeface="Arial"/>
              <a:buChar char="•"/>
            </a:pPr>
            <a:r>
              <a:rPr lang="en-US" sz="1200" dirty="0" smtClean="0"/>
              <a:t>Clean up spills and crumbs, and </a:t>
            </a:r>
          </a:p>
          <a:p>
            <a:pPr marL="231775" indent="-231775">
              <a:buFont typeface="Arial"/>
              <a:buChar char="•"/>
            </a:pPr>
            <a:r>
              <a:rPr lang="en-US" sz="1200" dirty="0" smtClean="0"/>
              <a:t>Use plastic totes or sealable bags for storage  instead of cardboard boxes—cockroaches love cardboard. </a:t>
            </a:r>
            <a:endParaRPr lang="en-US" sz="1200" dirty="0"/>
          </a:p>
        </p:txBody>
      </p:sp>
      <p:sp>
        <p:nvSpPr>
          <p:cNvPr id="14" name="Left Arrow 13"/>
          <p:cNvSpPr/>
          <p:nvPr/>
        </p:nvSpPr>
        <p:spPr>
          <a:xfrm rot="20670056">
            <a:off x="5275470" y="5716337"/>
            <a:ext cx="609600" cy="215207"/>
          </a:xfrm>
          <a:prstGeom prst="lef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Left Arrow 14"/>
          <p:cNvSpPr/>
          <p:nvPr/>
        </p:nvSpPr>
        <p:spPr>
          <a:xfrm rot="12956692">
            <a:off x="5405075" y="6635430"/>
            <a:ext cx="609600" cy="215207"/>
          </a:xfrm>
          <a:prstGeom prst="lef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Left Arrow 15"/>
          <p:cNvSpPr/>
          <p:nvPr/>
        </p:nvSpPr>
        <p:spPr>
          <a:xfrm rot="12956692">
            <a:off x="5491525" y="7549830"/>
            <a:ext cx="609600" cy="215207"/>
          </a:xfrm>
          <a:prstGeom prst="lef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76200" y="856772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 NOT use bug bombs or over-the-counter sprays.  "Foggers" can be unsafe and do NOT work well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471</Words>
  <Application>Microsoft Office PowerPoint</Application>
  <PresentationFormat>On-screen Show (4:3)</PresentationFormat>
  <Paragraphs>34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KMV</dc:creator>
  <cp:lastModifiedBy>Vail, Karen M</cp:lastModifiedBy>
  <cp:revision>51</cp:revision>
  <cp:lastPrinted>2014-05-28T15:13:55Z</cp:lastPrinted>
  <dcterms:created xsi:type="dcterms:W3CDTF">2014-03-03T14:56:52Z</dcterms:created>
  <dcterms:modified xsi:type="dcterms:W3CDTF">2014-09-10T20:01:14Z</dcterms:modified>
</cp:coreProperties>
</file>