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1" r:id="rId5"/>
    <p:sldId id="283" r:id="rId6"/>
    <p:sldId id="284" r:id="rId7"/>
    <p:sldId id="280" r:id="rId8"/>
    <p:sldId id="282" r:id="rId9"/>
    <p:sldId id="28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287ABE"/>
    <a:srgbClr val="996633"/>
    <a:srgbClr val="52A345"/>
    <a:srgbClr val="FF5050"/>
    <a:srgbClr val="336600"/>
    <a:srgbClr val="669900"/>
    <a:srgbClr val="FFCC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9748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2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129C-C3A1-46DD-9D65-768CF5B9728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9CAE-7C83-4620-B765-6F8A1107D2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B13F-E3C0-46F6-BAC4-9A6B7E3A352D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6D7F-8F15-4F9A-A215-99D2D86B8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596A-F2DD-4EE7-B929-8EEA3A346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F9B431-C72A-418C-8A84-19E62EADD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59D5EAB-3001-4FBE-A03C-9FE5FA59A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0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14400" y="1645920"/>
            <a:ext cx="7315200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FFFF00"/>
              </a:buClr>
              <a:defRPr/>
            </a:lvl1pPr>
            <a:lvl2pPr marL="569913" indent="-336550">
              <a:buClr>
                <a:srgbClr val="FFFF00"/>
              </a:buClr>
              <a:buFont typeface="Arial" panose="020B0604020202020204" pitchFamily="34" charset="0"/>
              <a:buChar char="–"/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5ED998-6526-4106-90D1-FBEFCBDB9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40080"/>
            <a:ext cx="73152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3A310E-7545-4DBC-9ACC-1683CDFE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rIns="182880"/>
          <a:lstStyle/>
          <a:p>
            <a:fld id="{C8B0C29F-8A2C-44A6-9CE3-083C28E2A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/>
          <a:lstStyle/>
          <a:p>
            <a:fld id="{C8B0C29F-8A2C-44A6-9CE3-083C28E2AC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6A79EF3-BC29-4C8A-8642-1A50DC924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645920"/>
            <a:ext cx="7315200" cy="45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4BEBE-FEAA-4A94-BDCE-510F5E7F8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40080"/>
            <a:ext cx="73152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640080"/>
            <a:ext cx="73152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rgbClr val="FFFF00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917BA-BF11-4A19-8C82-7FEB470B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/>
          <a:lstStyle/>
          <a:p>
            <a:fld id="{C8B0C29F-8A2C-44A6-9CE3-083C28E2A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34933-81C6-443D-A263-BD4965D5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A55E95-38AE-4AF5-8057-4E354CC1A0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1265A3-6BB7-41DA-AD9C-7B9EDB88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rIns="18288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C29F-8A2C-44A6-9CE3-083C28E2AC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JRWMD logo with support.png">
            <a:extLst>
              <a:ext uri="{FF2B5EF4-FFF2-40B4-BE49-F238E27FC236}">
                <a16:creationId xmlns:a16="http://schemas.microsoft.com/office/drawing/2014/main" id="{F66B09AC-EDBA-4222-8BF3-77E4BAECCD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5528" y="6377939"/>
            <a:ext cx="2068072" cy="40386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  <p:sldLayoutId id="2147483656" r:id="rId4"/>
    <p:sldLayoutId id="214748365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1FC60"/>
          </a:solidFill>
          <a:effectLst>
            <a:glow rad="63500">
              <a:schemeClr val="tx1">
                <a:lumMod val="65000"/>
                <a:lumOff val="3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569913" indent="-336550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801688" indent="-231775" algn="l" defTabSz="914400" rtl="0" eaLnBrk="1" latinLnBrk="0" hangingPunct="1">
        <a:spcBef>
          <a:spcPts val="500"/>
        </a:spcBef>
        <a:buClr>
          <a:srgbClr val="F1FC60"/>
        </a:buClr>
        <a:buFont typeface="Courier New" pitchFamily="49" charset="0"/>
        <a:buChar char="o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147763" indent="-233363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§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1484313" indent="-225425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Ø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89E4-5855-4B55-A9C8-C071E2356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27" y="190500"/>
            <a:ext cx="8458200" cy="2057400"/>
          </a:xfrm>
        </p:spPr>
        <p:txBody>
          <a:bodyPr/>
          <a:lstStyle/>
          <a:p>
            <a:r>
              <a:rPr lang="en-US" dirty="0"/>
              <a:t>Lake Apopka</a:t>
            </a:r>
            <a:br>
              <a:rPr lang="en-US" dirty="0"/>
            </a:br>
            <a:r>
              <a:rPr lang="en-US" dirty="0"/>
              <a:t>Marsh Flow-way</a:t>
            </a:r>
            <a:br>
              <a:rPr lang="en-US" dirty="0"/>
            </a:br>
            <a:r>
              <a:rPr lang="en-US" dirty="0"/>
              <a:t>C1 and C2 cell rehabilitation</a:t>
            </a:r>
            <a:br>
              <a:rPr lang="en-US" dirty="0"/>
            </a:br>
            <a:r>
              <a:rPr lang="en-US" dirty="0"/>
              <a:t>Pre-bid meeting</a:t>
            </a:r>
            <a:br>
              <a:rPr lang="en-US" dirty="0"/>
            </a:br>
            <a:r>
              <a:rPr lang="en-US" dirty="0"/>
              <a:t>August 19, 2020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6C567-E514-4D19-9E1B-F190B6CC6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/>
          <a:lstStyle/>
          <a:p>
            <a:r>
              <a:rPr lang="en-US" dirty="0"/>
              <a:t>Bob Naleway</a:t>
            </a:r>
          </a:p>
          <a:p>
            <a:r>
              <a:rPr lang="en-US" dirty="0"/>
              <a:t>Marc Van Heden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5D3551-0A74-4FEA-8115-B29F811FDBAA}"/>
              </a:ext>
            </a:extLst>
          </p:cNvPr>
          <p:cNvSpPr txBox="1">
            <a:spLocks/>
          </p:cNvSpPr>
          <p:nvPr/>
        </p:nvSpPr>
        <p:spPr>
          <a:xfrm>
            <a:off x="158318" y="3429000"/>
            <a:ext cx="845820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Previous Maintenance </a:t>
            </a:r>
          </a:p>
          <a:p>
            <a:r>
              <a:rPr lang="en-US" dirty="0"/>
              <a:t>Work Summary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ill&#10;&#10;Description automatically generated">
            <a:extLst>
              <a:ext uri="{FF2B5EF4-FFF2-40B4-BE49-F238E27FC236}">
                <a16:creationId xmlns:a16="http://schemas.microsoft.com/office/drawing/2014/main" id="{8BEBE513-38F5-4E7F-87E4-04E45ABF2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0095"/>
            <a:ext cx="7886700" cy="5257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58DBA2-2215-45A3-BAEE-4A3F40B6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-58670"/>
            <a:ext cx="9144000" cy="1201669"/>
          </a:xfrm>
        </p:spPr>
        <p:txBody>
          <a:bodyPr/>
          <a:lstStyle/>
          <a:p>
            <a:r>
              <a:rPr lang="en-US" dirty="0"/>
              <a:t>Entire Flow-way - March 2020</a:t>
            </a:r>
            <a:br>
              <a:rPr lang="en-US" dirty="0"/>
            </a:br>
            <a:r>
              <a:rPr lang="en-US" dirty="0"/>
              <a:t>Looking Toward the South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2959B-1A83-447B-87B4-B850E616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B4521-869E-4069-AB64-3A93E2F8AF1F}"/>
              </a:ext>
            </a:extLst>
          </p:cNvPr>
          <p:cNvSpPr txBox="1"/>
          <p:nvPr/>
        </p:nvSpPr>
        <p:spPr>
          <a:xfrm>
            <a:off x="1915173" y="27211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B2 CELL AFTER MAINTENANCE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DC265-3AE0-4F93-B8B1-BF863F93E92A}"/>
              </a:ext>
            </a:extLst>
          </p:cNvPr>
          <p:cNvSpPr txBox="1"/>
          <p:nvPr/>
        </p:nvSpPr>
        <p:spPr>
          <a:xfrm>
            <a:off x="4895851" y="166919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B1 CELL DRYING AND PREPING FOR 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09C0A-0BC1-46D9-8B42-60C69B49F21D}"/>
              </a:ext>
            </a:extLst>
          </p:cNvPr>
          <p:cNvSpPr txBox="1"/>
          <p:nvPr/>
        </p:nvSpPr>
        <p:spPr>
          <a:xfrm>
            <a:off x="1143000" y="5105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C2 CELL WET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64DA3-BC1E-4A09-AA4E-48B270D7EBEC}"/>
              </a:ext>
            </a:extLst>
          </p:cNvPr>
          <p:cNvSpPr txBox="1"/>
          <p:nvPr/>
        </p:nvSpPr>
        <p:spPr>
          <a:xfrm>
            <a:off x="4572000" y="413159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C1 CELL WET</a:t>
            </a:r>
          </a:p>
        </p:txBody>
      </p:sp>
    </p:spTree>
    <p:extLst>
      <p:ext uri="{BB962C8B-B14F-4D97-AF65-F5344CB8AC3E}">
        <p14:creationId xmlns:p14="http://schemas.microsoft.com/office/powerpoint/2010/main" val="17774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green field&#10;&#10;Description automatically generated">
            <a:extLst>
              <a:ext uri="{FF2B5EF4-FFF2-40B4-BE49-F238E27FC236}">
                <a16:creationId xmlns:a16="http://schemas.microsoft.com/office/drawing/2014/main" id="{E889F5DD-E9B9-445F-89F7-FE2A6AB3E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3438" cy="51022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D985DC-C2EF-44B6-BFB9-1FBB0B6E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088"/>
            <a:ext cx="7315200" cy="914400"/>
          </a:xfrm>
        </p:spPr>
        <p:txBody>
          <a:bodyPr/>
          <a:lstStyle/>
          <a:p>
            <a:r>
              <a:rPr lang="en-US" dirty="0"/>
              <a:t>B1 CELL DURING MAINTENANCE – MAY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008C1-D277-460D-9908-7B071DA6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0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671E-9C16-44F6-AAF5-84486245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13"/>
            <a:ext cx="9144000" cy="914400"/>
          </a:xfrm>
        </p:spPr>
        <p:txBody>
          <a:bodyPr/>
          <a:lstStyle/>
          <a:p>
            <a:r>
              <a:rPr lang="en-US" dirty="0"/>
              <a:t>Lessons Learned about dewatering ditches and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ADA28-BC44-4053-9AB3-EDC664D42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1143000"/>
            <a:ext cx="8763000" cy="4343400"/>
          </a:xfrm>
        </p:spPr>
        <p:txBody>
          <a:bodyPr/>
          <a:lstStyle/>
          <a:p>
            <a:pPr lvl="0"/>
            <a:r>
              <a:rPr lang="en-US" sz="1600" dirty="0">
                <a:effectLst/>
              </a:rPr>
              <a:t>It was necessary to excavate each dewatering ditch before vegetation clearing to completely drain the cell.  The dewatering ditches were clogged throughout and not working.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dirty="0">
                <a:effectLst/>
              </a:rPr>
              <a:t>Dewatering included removal of structure boards and if needed unclogging pipes so water will flow.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dirty="0">
                <a:effectLst/>
              </a:rPr>
              <a:t>Removing too many boards at one time resulted in frequent clogging of the dewatering ditch structures.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dirty="0">
                <a:effectLst/>
              </a:rPr>
              <a:t>Daily checks of the dewatering ditch structures was required to insure they did not become blocked with vegetation.</a:t>
            </a:r>
          </a:p>
          <a:p>
            <a:pPr lvl="0"/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Even with dewatering, cells were extremely wet requiring use of mats to clear vegetation in some locations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By opening the ditches, crews were able to work 50% of the cell without mats, almost doubling clearing rates. (in some cells more than 50%)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1D75-D828-41DB-B2DC-82BA0C84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135B2-5BC8-45F9-B4AE-57FD6AC5A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509077"/>
            <a:ext cx="8686800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Each sub cell had to be cleared individually; it was too time consuming to work across the ditches and good chance to get stuck.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It was necessary in some areas to work around areas with standing water to allow for them to dry and then return later to clear the vegetation.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Once the vegetation was excavated/cleared; it was necessary to “rough” grade the sub cells to promote draining and minimize final grading efforts.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Woody vegetation required roots to be excavated, negating use of traditional mechanical vegetation type equipment i.e. mulching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Root balls and large woody debris was buried within the cell if it was too substantial to be broken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FC1CA-93D3-4ADD-B045-70662129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914400"/>
          </a:xfrm>
        </p:spPr>
        <p:txBody>
          <a:bodyPr/>
          <a:lstStyle/>
          <a:p>
            <a:r>
              <a:rPr lang="en-US" dirty="0"/>
              <a:t>Lessons learned about vegetation clearing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9543D-01A4-4179-9B4C-AFA16484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135B2-5BC8-45F9-B4AE-57FD6AC5A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509077"/>
            <a:ext cx="8686800" cy="4572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Mounding from previous ditch cleaning/excavation and short-circuiting were evident throughout the dried cells requiring grading to meet the final design requirements.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Both the inlet and outlet ditches were silted in due to sloughing of ditch banks and sediment discharging from the cell.  The material was not a solid material and required multiple efforts to remove the material.  </a:t>
            </a:r>
          </a:p>
          <a:p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FC1CA-93D3-4ADD-B045-70662129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914400"/>
          </a:xfrm>
        </p:spPr>
        <p:txBody>
          <a:bodyPr/>
          <a:lstStyle/>
          <a:p>
            <a:r>
              <a:rPr lang="en-US" dirty="0"/>
              <a:t>Other Lessons learned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9543D-01A4-4179-9B4C-AFA16484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C29F-8A2C-44A6-9CE3-083C28E2AC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F51E-51BA-4DEA-8AE7-B1C2106C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6200"/>
            <a:ext cx="4876800" cy="25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39087"/>
      </p:ext>
    </p:extLst>
  </p:cSld>
  <p:clrMapOvr>
    <a:masterClrMapping/>
  </p:clrMapOvr>
</p:sld>
</file>

<file path=ppt/theme/theme1.xml><?xml version="1.0" encoding="utf-8"?>
<a:theme xmlns:a="http://schemas.openxmlformats.org/drawingml/2006/main" name="SJRWMD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dropTheme_template_4-3.pptx" id="{BF622CE0-C000-4B78-807F-F9040E1C1C3F}" vid="{04A1710F-C0AD-4090-B8C3-D56CF9C2C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Id xmlns="ad20943a-1035-404f-a301-3be38eb9eccf" xsi:nil="true"/>
    <ShowInCatalog xmlns="ad20943a-1035-404f-a301-3be38eb9eccf">false</ShowInCatalog>
    <FormCategory xmlns="ad20943a-1035-404f-a301-3be38eb9eccf" xsi:nil="true"/>
    <FormVersion xmlns="ad20943a-1035-404f-a301-3be38eb9eccf" xsi:nil="true"/>
    <FormName xmlns="ad20943a-1035-404f-a301-3be38eb9eccf" xsi:nil="true"/>
    <FormDescription xmlns="ad20943a-1035-404f-a301-3be38eb9eccf" xsi:nil="true"/>
    <FormLocale xmlns="ad20943a-1035-404f-a301-3be38eb9eccf" xsi:nil="true"/>
    <CustomContentTypeId xmlns="ad20943a-1035-404f-a301-3be38eb9ec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D70EEAE5767BEF4480C010270BE5E24A" ma:contentTypeVersion="0" ma:contentTypeDescription="A Microsoft InfoPath Form Template." ma:contentTypeScope="" ma:versionID="5cb5aca3f3587d158bb06a1bced6f8bf">
  <xsd:schema xmlns:xsd="http://www.w3.org/2001/XMLSchema" xmlns:xs="http://www.w3.org/2001/XMLSchema" xmlns:p="http://schemas.microsoft.com/office/2006/metadata/properties" xmlns:ns2="ad20943a-1035-404f-a301-3be38eb9eccf" targetNamespace="http://schemas.microsoft.com/office/2006/metadata/properties" ma:root="true" ma:fieldsID="e69ea37880ebd4a7131358d6eaeb380b" ns2:_="">
    <xsd:import namespace="ad20943a-1035-404f-a301-3be38eb9eccf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0943a-1035-404f-a301-3be38eb9eccf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EA4CB-E1CF-4DD4-B769-EBB77873DA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AAEA8-035B-46D3-9E6A-3EB8EC6873C9}">
  <ds:schemaRefs>
    <ds:schemaRef ds:uri="http://purl.org/dc/elements/1.1/"/>
    <ds:schemaRef ds:uri="ad20943a-1035-404f-a301-3be38eb9eccf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5116D4-4127-4B5A-A30D-A471363D1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0943a-1035-404f-a301-3be38eb9e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WaterdropTheme_template_4-3 (2)</Template>
  <TotalTime>211</TotalTime>
  <Words>402</Words>
  <Application>Microsoft Office PowerPoint</Application>
  <PresentationFormat>On-screen Show (4:3)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Times New Roman</vt:lpstr>
      <vt:lpstr>Wingdings</vt:lpstr>
      <vt:lpstr>SJRWMD presentation template</vt:lpstr>
      <vt:lpstr>Lake Apopka Marsh Flow-way C1 and C2 cell rehabilitation Pre-bid meeting August 19, 2020 </vt:lpstr>
      <vt:lpstr>Entire Flow-way - March 2020 Looking Toward the South</vt:lpstr>
      <vt:lpstr>B1 CELL DURING MAINTENANCE – MAY 2020 </vt:lpstr>
      <vt:lpstr>Lessons Learned about dewatering ditches and structures</vt:lpstr>
      <vt:lpstr>Lessons learned about vegetation clearing</vt:lpstr>
      <vt:lpstr>Other Lessons learned</vt:lpstr>
    </vt:vector>
  </TitlesOfParts>
  <Company>SJRWMD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Apopka Marsh Flow-way C1 and C2 cell rehabilitation Pre-bid meeting</dc:title>
  <dc:creator>Robert Naleway</dc:creator>
  <cp:lastModifiedBy>Amy Lucey</cp:lastModifiedBy>
  <cp:revision>16</cp:revision>
  <dcterms:created xsi:type="dcterms:W3CDTF">2020-08-18T13:55:40Z</dcterms:created>
  <dcterms:modified xsi:type="dcterms:W3CDTF">2020-08-25T19:26:08Z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0x010100F8EF98760CBA4A94994F13BA881038FA00D70EEAE5767BEF4480C010270BE5E24A</vt:lpwstr>
  </property>
</Properties>
</file>