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81" r:id="rId5"/>
    <p:sldId id="283" r:id="rId6"/>
    <p:sldId id="284" r:id="rId7"/>
    <p:sldId id="280" r:id="rId8"/>
    <p:sldId id="282" r:id="rId9"/>
    <p:sldId id="285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00"/>
    <a:srgbClr val="287ABE"/>
    <a:srgbClr val="996633"/>
    <a:srgbClr val="52A345"/>
    <a:srgbClr val="FF5050"/>
    <a:srgbClr val="336600"/>
    <a:srgbClr val="669900"/>
    <a:srgbClr val="FFCC66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9748" autoAdjust="0"/>
  </p:normalViewPr>
  <p:slideViewPr>
    <p:cSldViewPr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528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4129C-C3A1-46DD-9D65-768CF5B97287}" type="datetimeFigureOut">
              <a:rPr lang="en-US" smtClean="0"/>
              <a:pPr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79CAE-7C83-4620-B765-6F8A1107D2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DB13F-E3C0-46F6-BAC4-9A6B7E3A352D}" type="datetimeFigureOut">
              <a:rPr lang="en-US" smtClean="0"/>
              <a:pPr/>
              <a:t>8/25/2020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D6D7F-8F15-4F9A-A215-99D2D86B805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587" indent="-228587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4596A-F2DD-4EE7-B929-8EEA3A34609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D6D7F-8F15-4F9A-A215-99D2D86B805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AF9B431-C72A-418C-8A84-19E62EADD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600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59D5EAB-3001-4FBE-A03C-9FE5FA59A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371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70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914400" y="1645920"/>
            <a:ext cx="7315200" cy="4572000"/>
          </a:xfrm>
          <a:prstGeom prst="rect">
            <a:avLst/>
          </a:prstGeom>
        </p:spPr>
        <p:txBody>
          <a:bodyPr/>
          <a:lstStyle>
            <a:lvl1pPr>
              <a:buClr>
                <a:srgbClr val="FFFF00"/>
              </a:buClr>
              <a:defRPr/>
            </a:lvl1pPr>
            <a:lvl2pPr marL="569913" indent="-336550">
              <a:buClr>
                <a:srgbClr val="FFFF00"/>
              </a:buClr>
              <a:buFont typeface="Arial" panose="020B0604020202020204" pitchFamily="34" charset="0"/>
              <a:buChar char="–"/>
              <a:defRPr/>
            </a:lvl2pPr>
            <a:lvl3pPr>
              <a:buClr>
                <a:srgbClr val="FFFF00"/>
              </a:buClr>
              <a:defRPr/>
            </a:lvl3pPr>
            <a:lvl4pPr>
              <a:buClr>
                <a:srgbClr val="FFFF00"/>
              </a:buClr>
              <a:defRPr/>
            </a:lvl4pPr>
            <a:lvl5pPr>
              <a:buClr>
                <a:srgbClr val="FFFF00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5ED998-6526-4106-90D1-FBEFCBDB9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640080"/>
            <a:ext cx="73152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83A310E-7545-4DBC-9ACC-1683CDFE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</p:spPr>
        <p:txBody>
          <a:bodyPr rIns="182880"/>
          <a:lstStyle/>
          <a:p>
            <a:fld id="{C8B0C29F-8A2C-44A6-9CE3-083C28E2AC1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</p:spPr>
        <p:txBody>
          <a:bodyPr/>
          <a:lstStyle/>
          <a:p>
            <a:fld id="{C8B0C29F-8A2C-44A6-9CE3-083C28E2AC1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6A79EF3-BC29-4C8A-8642-1A50DC924D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1645920"/>
            <a:ext cx="7315200" cy="4572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594BEBE-FEAA-4A94-BDCE-510F5E7F8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640080"/>
            <a:ext cx="73152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640080"/>
            <a:ext cx="73152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0">
                <a:solidFill>
                  <a:srgbClr val="FFFF00"/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7917BA-BF11-4A19-8C82-7FEB470B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</p:spPr>
        <p:txBody>
          <a:bodyPr/>
          <a:lstStyle/>
          <a:p>
            <a:fld id="{C8B0C29F-8A2C-44A6-9CE3-083C28E2AC1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934933-81C6-443D-A263-BD4965D51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C29F-8A2C-44A6-9CE3-083C28E2AC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5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7A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A55E95-38AE-4AF5-8057-4E354CC1A05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2200"/>
            <a:ext cx="9144000" cy="6858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F1265A3-6BB7-41DA-AD9C-7B9EDB880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</p:spPr>
        <p:txBody>
          <a:bodyPr rIns="18288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B0C29F-8A2C-44A6-9CE3-083C28E2AC1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SJRWMD logo with support.png">
            <a:extLst>
              <a:ext uri="{FF2B5EF4-FFF2-40B4-BE49-F238E27FC236}">
                <a16:creationId xmlns:a16="http://schemas.microsoft.com/office/drawing/2014/main" id="{F66B09AC-EDBA-4222-8BF3-77E4BAECCD3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65528" y="6377939"/>
            <a:ext cx="2068072" cy="403861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5" r:id="rId2"/>
    <p:sldLayoutId id="2147483657" r:id="rId3"/>
    <p:sldLayoutId id="2147483656" r:id="rId4"/>
    <p:sldLayoutId id="2147483659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1FC60"/>
          </a:solidFill>
          <a:effectLst>
            <a:glow rad="63500">
              <a:schemeClr val="tx1">
                <a:lumMod val="65000"/>
                <a:lumOff val="35000"/>
                <a:alpha val="40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Arial Black" pitchFamily="34" charset="0"/>
          <a:ea typeface="+mj-ea"/>
          <a:cs typeface="+mj-cs"/>
        </a:defRPr>
      </a:lvl1pPr>
    </p:titleStyle>
    <p:bodyStyle>
      <a:lvl1pPr marL="233363" indent="-233363" algn="l" defTabSz="914400" rtl="0" eaLnBrk="1" latinLnBrk="0" hangingPunct="1">
        <a:spcBef>
          <a:spcPts val="500"/>
        </a:spcBef>
        <a:buClr>
          <a:srgbClr val="F1FC60"/>
        </a:buClr>
        <a:buFont typeface="Arial" pitchFamily="34" charset="0"/>
        <a:buChar char="•"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1pPr>
      <a:lvl2pPr marL="569913" indent="-336550" algn="l" defTabSz="914400" rtl="0" eaLnBrk="1" latinLnBrk="0" hangingPunct="1">
        <a:spcBef>
          <a:spcPts val="500"/>
        </a:spcBef>
        <a:buClr>
          <a:srgbClr val="F1FC60"/>
        </a:buClr>
        <a:buFont typeface="Arial" pitchFamily="34" charset="0"/>
        <a:buChar char="–"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2pPr>
      <a:lvl3pPr marL="801688" indent="-231775" algn="l" defTabSz="914400" rtl="0" eaLnBrk="1" latinLnBrk="0" hangingPunct="1">
        <a:spcBef>
          <a:spcPts val="500"/>
        </a:spcBef>
        <a:buClr>
          <a:srgbClr val="F1FC60"/>
        </a:buClr>
        <a:buFont typeface="Courier New" pitchFamily="49" charset="0"/>
        <a:buChar char="o"/>
        <a:defRPr sz="2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3pPr>
      <a:lvl4pPr marL="1147763" indent="-233363" algn="l" defTabSz="914400" rtl="0" eaLnBrk="1" latinLnBrk="0" hangingPunct="1">
        <a:spcBef>
          <a:spcPts val="500"/>
        </a:spcBef>
        <a:buClr>
          <a:srgbClr val="F1FC60"/>
        </a:buClr>
        <a:buFont typeface="Wingdings" pitchFamily="2" charset="2"/>
        <a:buChar char="§"/>
        <a:defRPr sz="2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4pPr>
      <a:lvl5pPr marL="1484313" indent="-225425" algn="l" defTabSz="914400" rtl="0" eaLnBrk="1" latinLnBrk="0" hangingPunct="1">
        <a:spcBef>
          <a:spcPts val="500"/>
        </a:spcBef>
        <a:buClr>
          <a:srgbClr val="F1FC60"/>
        </a:buClr>
        <a:buFont typeface="Wingdings" pitchFamily="2" charset="2"/>
        <a:buChar char="Ø"/>
        <a:defRPr sz="20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89E4-5855-4B55-A9C8-C071E2356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027" y="190500"/>
            <a:ext cx="8458200" cy="2057400"/>
          </a:xfrm>
        </p:spPr>
        <p:txBody>
          <a:bodyPr/>
          <a:lstStyle/>
          <a:p>
            <a:r>
              <a:rPr lang="en-US" dirty="0"/>
              <a:t>Lake Apopka</a:t>
            </a:r>
            <a:br>
              <a:rPr lang="en-US" dirty="0"/>
            </a:br>
            <a:r>
              <a:rPr lang="en-US" dirty="0"/>
              <a:t>Marsh Flow-way</a:t>
            </a:r>
            <a:br>
              <a:rPr lang="en-US" dirty="0"/>
            </a:br>
            <a:r>
              <a:rPr lang="en-US" dirty="0"/>
              <a:t>C1 and C2 cell rehabilitation</a:t>
            </a:r>
            <a:br>
              <a:rPr lang="en-US" dirty="0"/>
            </a:br>
            <a:r>
              <a:rPr lang="en-US" dirty="0"/>
              <a:t>Pre-bid meeting</a:t>
            </a:r>
            <a:br>
              <a:rPr lang="en-US" dirty="0"/>
            </a:br>
            <a:r>
              <a:rPr lang="en-US" dirty="0"/>
              <a:t>August 19, 2020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B6C567-E514-4D19-9E1B-F190B6CC6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371600"/>
          </a:xfrm>
        </p:spPr>
        <p:txBody>
          <a:bodyPr/>
          <a:lstStyle/>
          <a:p>
            <a:r>
              <a:rPr lang="en-US" dirty="0"/>
              <a:t>Bob Naleway</a:t>
            </a:r>
          </a:p>
          <a:p>
            <a:r>
              <a:rPr lang="en-US" dirty="0"/>
              <a:t>Marc Van Heden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A5D3551-0A74-4FEA-8115-B29F811FDBAA}"/>
              </a:ext>
            </a:extLst>
          </p:cNvPr>
          <p:cNvSpPr txBox="1">
            <a:spLocks/>
          </p:cNvSpPr>
          <p:nvPr/>
        </p:nvSpPr>
        <p:spPr>
          <a:xfrm>
            <a:off x="158318" y="3429000"/>
            <a:ext cx="8458200" cy="2057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Previous Maintenance </a:t>
            </a:r>
          </a:p>
          <a:p>
            <a:r>
              <a:rPr lang="en-US" dirty="0"/>
              <a:t>Work Summary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hill&#10;&#10;Description automatically generated">
            <a:extLst>
              <a:ext uri="{FF2B5EF4-FFF2-40B4-BE49-F238E27FC236}">
                <a16:creationId xmlns:a16="http://schemas.microsoft.com/office/drawing/2014/main" id="{8BEBE513-38F5-4E7F-87E4-04E45ABF27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090095"/>
            <a:ext cx="7886700" cy="52578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58DBA2-2215-45A3-BAEE-4A3F40B68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-58670"/>
            <a:ext cx="9144000" cy="1201669"/>
          </a:xfrm>
        </p:spPr>
        <p:txBody>
          <a:bodyPr/>
          <a:lstStyle/>
          <a:p>
            <a:r>
              <a:rPr lang="en-US" dirty="0"/>
              <a:t>Entire Flow-way - March 2020</a:t>
            </a:r>
            <a:br>
              <a:rPr lang="en-US" dirty="0"/>
            </a:br>
            <a:r>
              <a:rPr lang="en-US" dirty="0"/>
              <a:t>Looking Toward the South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2959B-1A83-447B-87B4-B850E616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C29F-8A2C-44A6-9CE3-083C28E2AC1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7B4521-869E-4069-AB64-3A93E2F8AF1F}"/>
              </a:ext>
            </a:extLst>
          </p:cNvPr>
          <p:cNvSpPr txBox="1"/>
          <p:nvPr/>
        </p:nvSpPr>
        <p:spPr>
          <a:xfrm>
            <a:off x="1915173" y="2721114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B2 CELL AFTER MAINTENANCE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DDC265-3AE0-4F93-B8B1-BF863F93E92A}"/>
              </a:ext>
            </a:extLst>
          </p:cNvPr>
          <p:cNvSpPr txBox="1"/>
          <p:nvPr/>
        </p:nvSpPr>
        <p:spPr>
          <a:xfrm>
            <a:off x="4895851" y="1669192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B1 CELL DRYING AND PREPING FOR MAINTENANCE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009C0A-0BC1-46D9-8B42-60C69B49F21D}"/>
              </a:ext>
            </a:extLst>
          </p:cNvPr>
          <p:cNvSpPr txBox="1"/>
          <p:nvPr/>
        </p:nvSpPr>
        <p:spPr>
          <a:xfrm>
            <a:off x="1143000" y="51054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C2 CELL WET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D64DA3-BC1E-4A09-AA4E-48B270D7EBEC}"/>
              </a:ext>
            </a:extLst>
          </p:cNvPr>
          <p:cNvSpPr txBox="1"/>
          <p:nvPr/>
        </p:nvSpPr>
        <p:spPr>
          <a:xfrm>
            <a:off x="4572000" y="4131591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C1 CELL WET</a:t>
            </a:r>
          </a:p>
        </p:txBody>
      </p:sp>
    </p:spTree>
    <p:extLst>
      <p:ext uri="{BB962C8B-B14F-4D97-AF65-F5344CB8AC3E}">
        <p14:creationId xmlns:p14="http://schemas.microsoft.com/office/powerpoint/2010/main" val="177742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green field&#10;&#10;Description automatically generated">
            <a:extLst>
              <a:ext uri="{FF2B5EF4-FFF2-40B4-BE49-F238E27FC236}">
                <a16:creationId xmlns:a16="http://schemas.microsoft.com/office/drawing/2014/main" id="{E889F5DD-E9B9-445F-89F7-FE2A6AB3E9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653438" cy="510229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0D985DC-C2EF-44B6-BFB9-1FBB0B6E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9088"/>
            <a:ext cx="7315200" cy="914400"/>
          </a:xfrm>
        </p:spPr>
        <p:txBody>
          <a:bodyPr/>
          <a:lstStyle/>
          <a:p>
            <a:r>
              <a:rPr lang="en-US" dirty="0"/>
              <a:t>B1 CELL DURING MAINTENANCE – MAY 2020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008C1-D277-460D-9908-7B071DA60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C29F-8A2C-44A6-9CE3-083C28E2AC1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0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4671E-9C16-44F6-AAF5-844862459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113"/>
            <a:ext cx="9144000" cy="914400"/>
          </a:xfrm>
        </p:spPr>
        <p:txBody>
          <a:bodyPr/>
          <a:lstStyle/>
          <a:p>
            <a:r>
              <a:rPr lang="en-US" dirty="0"/>
              <a:t>Lessons Learned about dewatering ditches and structures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ADA28-BC44-4053-9AB3-EDC664D420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500" y="1143000"/>
            <a:ext cx="8763000" cy="4343400"/>
          </a:xfrm>
        </p:spPr>
        <p:txBody>
          <a:bodyPr/>
          <a:lstStyle/>
          <a:p>
            <a:pPr lvl="0"/>
            <a:r>
              <a:rPr lang="en-US" sz="1600" dirty="0">
                <a:effectLst/>
              </a:rPr>
              <a:t>It was necessary to excavate each dewatering ditch before vegetation clearing to completely drain the cell.  The dewatering ditches were clogged throughout and not working.</a:t>
            </a:r>
          </a:p>
          <a:p>
            <a:pPr lvl="0"/>
            <a:endParaRPr lang="en-US" sz="1600" dirty="0">
              <a:effectLst/>
            </a:endParaRPr>
          </a:p>
          <a:p>
            <a:pPr lvl="0"/>
            <a:r>
              <a:rPr lang="en-US" sz="1600" dirty="0">
                <a:effectLst/>
              </a:rPr>
              <a:t>Dewatering included removal of structure boards and if needed unclogging pipes so water will flow.</a:t>
            </a:r>
          </a:p>
          <a:p>
            <a:pPr lvl="0"/>
            <a:endParaRPr lang="en-US" sz="1600" dirty="0">
              <a:effectLst/>
            </a:endParaRPr>
          </a:p>
          <a:p>
            <a:pPr lvl="0"/>
            <a:r>
              <a:rPr lang="en-US" sz="1600" dirty="0">
                <a:effectLst/>
              </a:rPr>
              <a:t>Removing too many boards at one time resulted in frequent clogging of the dewatering ditch structures.</a:t>
            </a:r>
          </a:p>
          <a:p>
            <a:pPr lvl="0"/>
            <a:endParaRPr lang="en-US" sz="1600" dirty="0">
              <a:effectLst/>
            </a:endParaRPr>
          </a:p>
          <a:p>
            <a:pPr lvl="0"/>
            <a:r>
              <a:rPr lang="en-US" sz="1600" dirty="0">
                <a:effectLst/>
              </a:rPr>
              <a:t>Daily checks of the dewatering ditch structures was required to insure they did not become blocked with vegetation.</a:t>
            </a:r>
          </a:p>
          <a:p>
            <a:pPr lvl="0"/>
            <a:endParaRPr lang="en-US" sz="1600" dirty="0">
              <a:effectLst/>
            </a:endParaRPr>
          </a:p>
          <a:p>
            <a:r>
              <a:rPr lang="en-US" sz="1600" dirty="0">
                <a:effectLst/>
              </a:rPr>
              <a:t>Even with dewatering, cells were extremely wet requiring use of mats to clear vegetation in some locations</a:t>
            </a:r>
          </a:p>
          <a:p>
            <a:endParaRPr lang="en-US" sz="1600" dirty="0">
              <a:effectLst/>
            </a:endParaRPr>
          </a:p>
          <a:p>
            <a:r>
              <a:rPr lang="en-US" sz="1600" dirty="0">
                <a:effectLst/>
              </a:rPr>
              <a:t>By opening the ditches, crews were able to work 50% of the cell without mats, almost doubling clearing rates. (in some cells more than 50%)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81D75-D828-41DB-B2DC-82BA0C84E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C29F-8A2C-44A6-9CE3-083C28E2AC1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0135B2-5BC8-45F9-B4AE-57FD6AC5A4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1509077"/>
            <a:ext cx="8686800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Each sub cell had to be cleared individually; it was too time consuming to work across the ditches and good chance to get stuck.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It was necessary in some areas to work around areas with standing water to allow for them to dry and then return later to clear the vegetation.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Once the vegetation was excavated/cleared; it was necessary to “rough” grade the sub cells to promote draining and minimize final grading efforts.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Woody vegetation required roots to be excavated, negating use of traditional mechanical vegetation type equipment i.e. mulching equipment.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Root balls and large woody debris was buried within the cell if it was too substantial to be broken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7FC1CA-93D3-4ADD-B045-706621295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2880"/>
            <a:ext cx="8610600" cy="914400"/>
          </a:xfrm>
        </p:spPr>
        <p:txBody>
          <a:bodyPr/>
          <a:lstStyle/>
          <a:p>
            <a:r>
              <a:rPr lang="en-US" dirty="0"/>
              <a:t>Lessons learned about vegetation clearing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19543D-01A4-4179-9B4C-AFA164847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C29F-8A2C-44A6-9CE3-083C28E2AC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66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0135B2-5BC8-45F9-B4AE-57FD6AC5A4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1509077"/>
            <a:ext cx="8686800" cy="4572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Mounding from previous ditch cleaning/excavation and short-circuiting were evident throughout the dried cells requiring grading to meet the final design requirements.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</a:rPr>
              <a:t>Both the inlet and outlet ditches were silted in due to sloughing of ditch banks and sediment discharging from the cell.  The material was not a solid material and required multiple efforts to remove the material.  </a:t>
            </a:r>
          </a:p>
          <a:p>
            <a:endParaRPr lang="en-US" sz="1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7FC1CA-93D3-4ADD-B045-706621295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2880"/>
            <a:ext cx="8610600" cy="914400"/>
          </a:xfrm>
        </p:spPr>
        <p:txBody>
          <a:bodyPr/>
          <a:lstStyle/>
          <a:p>
            <a:r>
              <a:rPr lang="en-US" dirty="0"/>
              <a:t>Other Lessons learned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19543D-01A4-4179-9B4C-AFA164847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C29F-8A2C-44A6-9CE3-083C28E2AC1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E8F51E-51BA-4DEA-8AE7-B1C2106CC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886200"/>
            <a:ext cx="4876800" cy="251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39087"/>
      </p:ext>
    </p:extLst>
  </p:cSld>
  <p:clrMapOvr>
    <a:masterClrMapping/>
  </p:clrMapOvr>
</p:sld>
</file>

<file path=ppt/theme/theme1.xml><?xml version="1.0" encoding="utf-8"?>
<a:theme xmlns:a="http://schemas.openxmlformats.org/drawingml/2006/main" name="SJRWMD presentatio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aterdropTheme_template_4-3.pptx" id="{BF622CE0-C000-4B78-807F-F9040E1C1C3F}" vid="{04A1710F-C0AD-4090-B8C3-D56CF9C2C8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rmId xmlns="ad20943a-1035-404f-a301-3be38eb9eccf" xsi:nil="true"/>
    <ShowInCatalog xmlns="ad20943a-1035-404f-a301-3be38eb9eccf">false</ShowInCatalog>
    <FormCategory xmlns="ad20943a-1035-404f-a301-3be38eb9eccf" xsi:nil="true"/>
    <FormVersion xmlns="ad20943a-1035-404f-a301-3be38eb9eccf" xsi:nil="true"/>
    <FormName xmlns="ad20943a-1035-404f-a301-3be38eb9eccf" xsi:nil="true"/>
    <FormDescription xmlns="ad20943a-1035-404f-a301-3be38eb9eccf" xsi:nil="true"/>
    <FormLocale xmlns="ad20943a-1035-404f-a301-3be38eb9eccf" xsi:nil="true"/>
    <CustomContentTypeId xmlns="ad20943a-1035-404f-a301-3be38eb9ecc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nfoPath Form Template" ma:contentTypeID="0x010100F8EF98760CBA4A94994F13BA881038FA00D70EEAE5767BEF4480C010270BE5E24A" ma:contentTypeVersion="0" ma:contentTypeDescription="A Microsoft InfoPath Form Template." ma:contentTypeScope="" ma:versionID="5cb5aca3f3587d158bb06a1bced6f8bf">
  <xsd:schema xmlns:xsd="http://www.w3.org/2001/XMLSchema" xmlns:xs="http://www.w3.org/2001/XMLSchema" xmlns:p="http://schemas.microsoft.com/office/2006/metadata/properties" xmlns:ns2="ad20943a-1035-404f-a301-3be38eb9eccf" targetNamespace="http://schemas.microsoft.com/office/2006/metadata/properties" ma:root="true" ma:fieldsID="e69ea37880ebd4a7131358d6eaeb380b" ns2:_="">
    <xsd:import namespace="ad20943a-1035-404f-a301-3be38eb9eccf"/>
    <xsd:element name="properties">
      <xsd:complexType>
        <xsd:sequence>
          <xsd:element name="documentManagement">
            <xsd:complexType>
              <xsd:all>
                <xsd:element ref="ns2:FormName" minOccurs="0"/>
                <xsd:element ref="ns2:FormCategory" minOccurs="0"/>
                <xsd:element ref="ns2:FormVersion" minOccurs="0"/>
                <xsd:element ref="ns2:FormId" minOccurs="0"/>
                <xsd:element ref="ns2:FormLocale" minOccurs="0"/>
                <xsd:element ref="ns2:FormDescription" minOccurs="0"/>
                <xsd:element ref="ns2:CustomContentTypeId" minOccurs="0"/>
                <xsd:element ref="ns2:ShowInCatalo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0943a-1035-404f-a301-3be38eb9eccf" elementFormDefault="qualified">
    <xsd:import namespace="http://schemas.microsoft.com/office/2006/documentManagement/types"/>
    <xsd:import namespace="http://schemas.microsoft.com/office/infopath/2007/PartnerControls"/>
    <xsd:element name="FormName" ma:index="8" nillable="true" ma:displayName="Form Name" ma:internalName="FormName">
      <xsd:simpleType>
        <xsd:restriction base="dms:Text"/>
      </xsd:simpleType>
    </xsd:element>
    <xsd:element name="FormCategory" ma:index="9" nillable="true" ma:displayName="Form Category" ma:internalName="FormCategory">
      <xsd:simpleType>
        <xsd:restriction base="dms:Text"/>
      </xsd:simpleType>
    </xsd:element>
    <xsd:element name="FormVersion" ma:index="10" nillable="true" ma:displayName="Form Version" ma:internalName="FormVersion">
      <xsd:simpleType>
        <xsd:restriction base="dms:Text"/>
      </xsd:simpleType>
    </xsd:element>
    <xsd:element name="FormId" ma:index="11" nillable="true" ma:displayName="Form ID" ma:internalName="FormId">
      <xsd:simpleType>
        <xsd:restriction base="dms:Text"/>
      </xsd:simpleType>
    </xsd:element>
    <xsd:element name="FormLocale" ma:index="12" nillable="true" ma:displayName="Form Locale" ma:internalName="FormLocale">
      <xsd:simpleType>
        <xsd:restriction base="dms:Text"/>
      </xsd:simpleType>
    </xsd:element>
    <xsd:element name="FormDescription" ma:index="13" nillable="true" ma:displayName="Form Description" ma:internalName="FormDescription">
      <xsd:simpleType>
        <xsd:restriction base="dms:Text"/>
      </xsd:simpleType>
    </xsd:element>
    <xsd:element name="CustomContentTypeId" ma:index="14" nillable="true" ma:displayName="Content Type ID" ma:hidden="true" ma:internalName="CustomContentTypeId">
      <xsd:simpleType>
        <xsd:restriction base="dms:Text"/>
      </xsd:simpleType>
    </xsd:element>
    <xsd:element name="ShowInCatalog" ma:index="15" nillable="true" ma:displayName="Show in Catalog" ma:default="TRUE" ma:internalName="ShowInCatalog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0EA4CB-E1CF-4DD4-B769-EBB77873DA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2AAEA8-035B-46D3-9E6A-3EB8EC6873C9}">
  <ds:schemaRefs>
    <ds:schemaRef ds:uri="http://purl.org/dc/elements/1.1/"/>
    <ds:schemaRef ds:uri="ad20943a-1035-404f-a301-3be38eb9eccf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35116D4-4127-4B5A-A30D-A471363D1B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20943a-1035-404f-a301-3be38eb9ec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WaterdropTheme_template_4-3 (2)</Template>
  <TotalTime>211</TotalTime>
  <Words>402</Words>
  <Application>Microsoft Office PowerPoint</Application>
  <PresentationFormat>On-screen Show (4:3)</PresentationFormat>
  <Paragraphs>44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Courier New</vt:lpstr>
      <vt:lpstr>Times New Roman</vt:lpstr>
      <vt:lpstr>Wingdings</vt:lpstr>
      <vt:lpstr>SJRWMD presentation template</vt:lpstr>
      <vt:lpstr>Lake Apopka Marsh Flow-way C1 and C2 cell rehabilitation Pre-bid meeting August 19, 2020 </vt:lpstr>
      <vt:lpstr>Entire Flow-way - March 2020 Looking Toward the South</vt:lpstr>
      <vt:lpstr>B1 CELL DURING MAINTENANCE – MAY 2020 </vt:lpstr>
      <vt:lpstr>Lessons Learned about dewatering ditches and structures</vt:lpstr>
      <vt:lpstr>Lessons learned about vegetation clearing</vt:lpstr>
      <vt:lpstr>Other Lessons learned</vt:lpstr>
    </vt:vector>
  </TitlesOfParts>
  <Company>SJRWMD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Lake Apopka Marsh Flow-way C1 and C2 cell rehabilitation Pre-bid meeting</dc:title>
  <dc:creator>Robert Naleway</dc:creator>
  <cp:lastModifiedBy>Amy Lucey</cp:lastModifiedBy>
  <cp:revision>16</cp:revision>
  <dcterms:created xsi:type="dcterms:W3CDTF">2020-08-18T13:55:40Z</dcterms:created>
  <dcterms:modified xsi:type="dcterms:W3CDTF">2020-08-25T19:26:08Z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0x010100F8EF98760CBA4A94994F13BA881038FA00D70EEAE5767BEF4480C010270BE5E24A</vt:lpwstr>
  </property>
</Properties>
</file>